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Lst>
  <p:notesMasterIdLst>
    <p:notesMasterId r:id="rId32"/>
  </p:notesMasterIdLst>
  <p:sldIdLst>
    <p:sldId id="256" r:id="rId2"/>
    <p:sldId id="298" r:id="rId3"/>
    <p:sldId id="299" r:id="rId4"/>
    <p:sldId id="279" r:id="rId5"/>
    <p:sldId id="293" r:id="rId6"/>
    <p:sldId id="294" r:id="rId7"/>
    <p:sldId id="295" r:id="rId8"/>
    <p:sldId id="257" r:id="rId9"/>
    <p:sldId id="260" r:id="rId10"/>
    <p:sldId id="259" r:id="rId11"/>
    <p:sldId id="258" r:id="rId12"/>
    <p:sldId id="292" r:id="rId13"/>
    <p:sldId id="281" r:id="rId14"/>
    <p:sldId id="282" r:id="rId15"/>
    <p:sldId id="276" r:id="rId16"/>
    <p:sldId id="284" r:id="rId17"/>
    <p:sldId id="261" r:id="rId18"/>
    <p:sldId id="262" r:id="rId19"/>
    <p:sldId id="267" r:id="rId20"/>
    <p:sldId id="274" r:id="rId21"/>
    <p:sldId id="301" r:id="rId22"/>
    <p:sldId id="302" r:id="rId23"/>
    <p:sldId id="270" r:id="rId24"/>
    <p:sldId id="271" r:id="rId25"/>
    <p:sldId id="277" r:id="rId26"/>
    <p:sldId id="272" r:id="rId27"/>
    <p:sldId id="273" r:id="rId28"/>
    <p:sldId id="288" r:id="rId29"/>
    <p:sldId id="300" r:id="rId30"/>
    <p:sldId id="27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2" autoAdjust="0"/>
  </p:normalViewPr>
  <p:slideViewPr>
    <p:cSldViewPr snapToObjects="1">
      <p:cViewPr varScale="1">
        <p:scale>
          <a:sx n="61" d="100"/>
          <a:sy n="61" d="100"/>
        </p:scale>
        <p:origin x="-1320" y="-84"/>
      </p:cViewPr>
      <p:guideLst>
        <p:guide orient="horz" pos="2160"/>
        <p:guide pos="2880"/>
      </p:guideLst>
    </p:cSldViewPr>
  </p:slideViewPr>
  <p:notesTextViewPr>
    <p:cViewPr>
      <p:scale>
        <a:sx n="150" d="100"/>
        <a:sy n="150" d="100"/>
      </p:scale>
      <p:origin x="0" y="0"/>
    </p:cViewPr>
  </p:notesTextViewPr>
  <p:sorterViewPr>
    <p:cViewPr>
      <p:scale>
        <a:sx n="150" d="100"/>
        <a:sy n="150" d="100"/>
      </p:scale>
      <p:origin x="0" y="58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icolewest-burns:Desktop:TDSB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icolewest-burns:Desktop:TDSBdataReadingGr7&amp;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CA"/>
  <c:style val="18"/>
  <c:chart>
    <c:title>
      <c:tx>
        <c:rich>
          <a:bodyPr/>
          <a:lstStyle/>
          <a:p>
            <a:pPr>
              <a:defRPr/>
            </a:pPr>
            <a:r>
              <a:rPr lang="en-US" dirty="0"/>
              <a:t>Student Achievement in Reading </a:t>
            </a:r>
            <a:r>
              <a:rPr lang="en-US" dirty="0" smtClean="0"/>
              <a:t>By Percentage</a:t>
            </a:r>
            <a:r>
              <a:rPr lang="en-US" baseline="0" dirty="0" smtClean="0"/>
              <a:t> </a:t>
            </a:r>
            <a:r>
              <a:rPr lang="en-US" baseline="0" dirty="0"/>
              <a:t>of</a:t>
            </a:r>
            <a:r>
              <a:rPr lang="en-US" baseline="0" dirty="0" smtClean="0"/>
              <a:t> Each </a:t>
            </a:r>
            <a:endParaRPr lang="en-US" baseline="0" dirty="0"/>
          </a:p>
          <a:p>
            <a:pPr>
              <a:defRPr/>
            </a:pPr>
            <a:r>
              <a:rPr lang="en-US" dirty="0"/>
              <a:t>Racial Background</a:t>
            </a:r>
            <a:r>
              <a:rPr lang="en-US" dirty="0" smtClean="0"/>
              <a:t>-</a:t>
            </a:r>
          </a:p>
          <a:p>
            <a:pPr>
              <a:defRPr/>
            </a:pPr>
            <a:r>
              <a:rPr lang="en-US" dirty="0" smtClean="0"/>
              <a:t>Level </a:t>
            </a:r>
            <a:r>
              <a:rPr lang="en-US" dirty="0"/>
              <a:t>1 and Below, Grades 7 &amp; 8</a:t>
            </a:r>
          </a:p>
        </c:rich>
      </c:tx>
      <c:layout>
        <c:manualLayout>
          <c:xMode val="edge"/>
          <c:yMode val="edge"/>
          <c:x val="0.12601909675083703"/>
          <c:y val="0"/>
        </c:manualLayout>
      </c:layout>
    </c:title>
    <c:view3D>
      <c:rotX val="30"/>
      <c:perspective val="30"/>
    </c:view3D>
    <c:plotArea>
      <c:layout>
        <c:manualLayout>
          <c:layoutTarget val="inner"/>
          <c:xMode val="edge"/>
          <c:yMode val="edge"/>
          <c:x val="0"/>
          <c:y val="0.16429173160642407"/>
          <c:w val="0.74227305638519325"/>
          <c:h val="0.83570826839357626"/>
        </c:manualLayout>
      </c:layout>
      <c:pie3DChart>
        <c:varyColors val="1"/>
        <c:ser>
          <c:idx val="0"/>
          <c:order val="0"/>
          <c:dLbls>
            <c:delete val="1"/>
          </c:dLbls>
          <c:cat>
            <c:strRef>
              <c:f>Sheet1!$A$3:$A$10</c:f>
              <c:strCache>
                <c:ptCount val="8"/>
                <c:pt idx="0">
                  <c:v>East Asian, n=5285</c:v>
                </c:pt>
                <c:pt idx="1">
                  <c:v>Black, n=4699</c:v>
                </c:pt>
                <c:pt idx="2">
                  <c:v>Latino/a, n=574</c:v>
                </c:pt>
                <c:pt idx="3">
                  <c:v>Middle Eastern, n=1490</c:v>
                </c:pt>
                <c:pt idx="4">
                  <c:v>Mixed, n-1907</c:v>
                </c:pt>
                <c:pt idx="5">
                  <c:v>South Asian, n=6769</c:v>
                </c:pt>
                <c:pt idx="6">
                  <c:v>Southeast Asian, n=1347</c:v>
                </c:pt>
                <c:pt idx="7">
                  <c:v>White, n=9687</c:v>
                </c:pt>
              </c:strCache>
            </c:strRef>
          </c:cat>
          <c:val>
            <c:numRef>
              <c:f>Sheet1!$B$3:$B$10</c:f>
              <c:numCache>
                <c:formatCode>General</c:formatCode>
                <c:ptCount val="8"/>
                <c:pt idx="0">
                  <c:v>6</c:v>
                </c:pt>
                <c:pt idx="1">
                  <c:v>21</c:v>
                </c:pt>
                <c:pt idx="2">
                  <c:v>14</c:v>
                </c:pt>
                <c:pt idx="3">
                  <c:v>13</c:v>
                </c:pt>
                <c:pt idx="4">
                  <c:v>12</c:v>
                </c:pt>
                <c:pt idx="5">
                  <c:v>9</c:v>
                </c:pt>
                <c:pt idx="6">
                  <c:v>8</c:v>
                </c:pt>
                <c:pt idx="7">
                  <c:v>8</c:v>
                </c:pt>
              </c:numCache>
            </c:numRef>
          </c:val>
        </c:ser>
        <c:dLbls>
          <c:showVal val="1"/>
        </c:dLbls>
      </c:pie3DChart>
    </c:plotArea>
    <c:legend>
      <c:legendPos val="r"/>
      <c:txPr>
        <a:bodyPr/>
        <a:lstStyle/>
        <a:p>
          <a:pPr>
            <a:defRPr sz="1200" b="1"/>
          </a:pPr>
          <a:endParaRPr lang="fr-FR"/>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CA"/>
  <c:style val="18"/>
  <c:chart>
    <c:title>
      <c:tx>
        <c:rich>
          <a:bodyPr/>
          <a:lstStyle/>
          <a:p>
            <a:pPr>
              <a:defRPr/>
            </a:pPr>
            <a:r>
              <a:rPr lang="en-US" dirty="0"/>
              <a:t>Student Achievement in English </a:t>
            </a:r>
            <a:r>
              <a:rPr lang="en-US" dirty="0" smtClean="0"/>
              <a:t>by Percentage of Each  </a:t>
            </a:r>
            <a:r>
              <a:rPr lang="en-US" dirty="0"/>
              <a:t>Racial Background-Level 1 and Below, Grade 9</a:t>
            </a:r>
          </a:p>
        </c:rich>
      </c:tx>
    </c:title>
    <c:view3D>
      <c:rotX val="30"/>
      <c:perspective val="30"/>
    </c:view3D>
    <c:plotArea>
      <c:layout>
        <c:manualLayout>
          <c:layoutTarget val="inner"/>
          <c:xMode val="edge"/>
          <c:yMode val="edge"/>
          <c:x val="0"/>
          <c:y val="0.15869138752694106"/>
          <c:w val="0.7179850363532142"/>
          <c:h val="0.84130861247305921"/>
        </c:manualLayout>
      </c:layout>
      <c:pie3DChart>
        <c:varyColors val="1"/>
        <c:ser>
          <c:idx val="0"/>
          <c:order val="0"/>
          <c:explosion val="1"/>
          <c:dLbls>
            <c:delete val="1"/>
          </c:dLbls>
          <c:cat>
            <c:strRef>
              <c:f>Sheet1!$A$61:$A$68</c:f>
              <c:strCache>
                <c:ptCount val="8"/>
                <c:pt idx="0">
                  <c:v>East Asian, n=2908</c:v>
                </c:pt>
                <c:pt idx="1">
                  <c:v>Black, n=1945</c:v>
                </c:pt>
                <c:pt idx="2">
                  <c:v>Latino/a, n=324</c:v>
                </c:pt>
                <c:pt idx="3">
                  <c:v>Middle Eastern, n=780</c:v>
                </c:pt>
                <c:pt idx="4">
                  <c:v>Mixed, n=881</c:v>
                </c:pt>
                <c:pt idx="5">
                  <c:v>South Asian, n=3089</c:v>
                </c:pt>
                <c:pt idx="6">
                  <c:v>Southeast Asian, n=581</c:v>
                </c:pt>
                <c:pt idx="7">
                  <c:v>White, n=5231</c:v>
                </c:pt>
              </c:strCache>
            </c:strRef>
          </c:cat>
          <c:val>
            <c:numRef>
              <c:f>Sheet1!$B$61:$B$68</c:f>
              <c:numCache>
                <c:formatCode>General</c:formatCode>
                <c:ptCount val="8"/>
                <c:pt idx="0">
                  <c:v>9</c:v>
                </c:pt>
                <c:pt idx="1">
                  <c:v>38</c:v>
                </c:pt>
                <c:pt idx="2">
                  <c:v>28</c:v>
                </c:pt>
                <c:pt idx="3">
                  <c:v>23</c:v>
                </c:pt>
                <c:pt idx="4">
                  <c:v>26</c:v>
                </c:pt>
                <c:pt idx="5">
                  <c:v>16</c:v>
                </c:pt>
                <c:pt idx="6">
                  <c:v>16</c:v>
                </c:pt>
                <c:pt idx="7">
                  <c:v>17</c:v>
                </c:pt>
              </c:numCache>
            </c:numRef>
          </c:val>
        </c:ser>
        <c:dLbls>
          <c:showVal val="1"/>
        </c:dLbls>
      </c:pie3DChart>
    </c:plotArea>
    <c:legend>
      <c:legendPos val="r"/>
      <c:txPr>
        <a:bodyPr/>
        <a:lstStyle/>
        <a:p>
          <a:pPr>
            <a:defRPr sz="1200" b="1"/>
          </a:pPr>
          <a:endParaRPr lang="fr-FR"/>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11A9E-DF9F-CF47-B5D6-40F6A0430270}" type="datetimeFigureOut">
              <a:rPr lang="en-US" smtClean="0"/>
              <a:pPr/>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FCC86-5CD5-5C43-B86F-240555325536}" type="slidenum">
              <a:rPr lang="en-US" smtClean="0"/>
              <a:pPr/>
              <a:t>‹N°›</a:t>
            </a:fld>
            <a:endParaRPr lang="en-US"/>
          </a:p>
        </p:txBody>
      </p:sp>
    </p:spTree>
    <p:extLst>
      <p:ext uri="{BB962C8B-B14F-4D97-AF65-F5344CB8AC3E}">
        <p14:creationId xmlns:p14="http://schemas.microsoft.com/office/powerpoint/2010/main" xmlns="" val="1552704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purpose</a:t>
            </a:r>
            <a:r>
              <a:rPr lang="en-US" baseline="0" dirty="0" smtClean="0"/>
              <a:t> of this presentation is to explore the issues connected to the use of demographic data within education. We cannot talk about creating equitable school systems without having as many facts as possible. One significant component is data. The data allows us to answer the question: “Who is the system working well for and for whom does the system need to change?” In order to begin to understand the nature of the gap we need to get a good sense of the data. </a:t>
            </a:r>
          </a:p>
          <a:p>
            <a:r>
              <a:rPr lang="en-US" baseline="0" dirty="0" smtClean="0"/>
              <a:t>As we go through this slide presentation, we must be mindful of a few things:</a:t>
            </a:r>
          </a:p>
          <a:p>
            <a:pPr marL="228600" indent="-228600">
              <a:buAutoNum type="arabicPeriod"/>
            </a:pPr>
            <a:r>
              <a:rPr lang="en-US" baseline="0" dirty="0" smtClean="0"/>
              <a:t>There are many societal factors which impact student achievement.  Many of which schools have little or no control over.  However, we do know from research that effective teacher practice can make the greatest difference in terms of student achievement.  We need to focus our energy and conversations on our locus of control.  </a:t>
            </a:r>
          </a:p>
          <a:p>
            <a:pPr marL="228600" indent="-228600">
              <a:buAutoNum type="arabicPeriod"/>
            </a:pPr>
            <a:r>
              <a:rPr lang="en-US" baseline="0" dirty="0" smtClean="0"/>
              <a:t> Working to close the achievement gap requires adapting a different focus and lens, working differently, but not necessarily harder. </a:t>
            </a:r>
          </a:p>
          <a:p>
            <a:pPr marL="228600" indent="-228600">
              <a:buAutoNum type="arabicPeriod"/>
            </a:pPr>
            <a:r>
              <a:rPr lang="en-US" baseline="0" dirty="0" smtClean="0"/>
              <a:t> As we look at the data, we as educators know that almost all students regardless of demographic factors have the same capacity and potential for greatness academically and otherwise. Therefore, we explore this data with the lens that the problem is that of the system and not of the students.  </a:t>
            </a:r>
          </a:p>
          <a:p>
            <a:endParaRPr lang="en-US" baseline="0" dirty="0" smtClean="0"/>
          </a:p>
          <a:p>
            <a:r>
              <a:rPr lang="en-US" baseline="0" dirty="0" smtClean="0"/>
              <a:t>How we view and use this data is directly tied to our fundamental beliefs about education, our students, their communities and how we understand issues of race and class within our society and within our educational context. We can either use the data to explore the need for system, school and pedagogical changes to improve outcomes and experiences for all students OR we can use this data to change nothing, as this data is a validation of the stereotypes we may hold about certain students and their lack of potential. It is our role to ensure that we all move forward with the first view.</a:t>
            </a:r>
          </a:p>
          <a:p>
            <a:endParaRPr lang="en-US" baseline="0" dirty="0" smtClean="0"/>
          </a:p>
        </p:txBody>
      </p:sp>
      <p:sp>
        <p:nvSpPr>
          <p:cNvPr id="4" name="Slide Number Placeholder 3"/>
          <p:cNvSpPr>
            <a:spLocks noGrp="1"/>
          </p:cNvSpPr>
          <p:nvPr>
            <p:ph type="sldNum" sz="quarter" idx="10"/>
          </p:nvPr>
        </p:nvSpPr>
        <p:spPr/>
        <p:txBody>
          <a:bodyPr/>
          <a:lstStyle/>
          <a:p>
            <a:fld id="{293FCC86-5CD5-5C43-B86F-2405553255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ea typeface="ＭＳ Ｐゴシック" pitchFamily="30" charset="-128"/>
                <a:cs typeface="ＭＳ Ｐゴシック" pitchFamily="30" charset="-128"/>
              </a:rPr>
              <a:t>Regarding parent education background…the data illustrates a linear relationship between parents’ educational levels and their household income levels.  That is, the higher educational level, the higher are their household incomes.  For students with at least one parent with a university degree, half (50%) are from the two higher income groups.  This percentage however drops to 20% for those whose parents have a college education; indeed, for these students, a large majority are in the two lower income categories.</a:t>
            </a:r>
          </a:p>
          <a:p>
            <a:endParaRPr lang="en-CA" dirty="0" smtClean="0">
              <a:ea typeface="ＭＳ Ｐゴシック" pitchFamily="30" charset="-128"/>
              <a:cs typeface="ＭＳ Ｐゴシック" pitchFamily="30" charset="-128"/>
            </a:endParaRPr>
          </a:p>
          <a:p>
            <a:r>
              <a:rPr lang="fr-FR" dirty="0" smtClean="0"/>
              <a:t>En ce qui concerne l'éducation des parents ... les données montre une relation linéaire entre le niveau d'éducation des parents et de leurs niveaux de revenu. Autrement dit, le plus le niveau d'instruction, le plus élevé sont les revenus de</a:t>
            </a:r>
            <a:r>
              <a:rPr lang="fr-FR" baseline="0" dirty="0" smtClean="0"/>
              <a:t> familles</a:t>
            </a:r>
            <a:r>
              <a:rPr lang="fr-FR" dirty="0" smtClean="0"/>
              <a:t>. </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ea typeface="ＭＳ Ｐゴシック" pitchFamily="30" charset="-128"/>
                <a:cs typeface="ＭＳ Ｐゴシック" pitchFamily="30" charset="-128"/>
              </a:rPr>
              <a:t>White students have the highest proportion (68%) with one or both of their parents having a university degree, followed by East Asian (57%) and Middle Eastern (52%) students.  On the other hand, Black and Aboriginal students have the lowest proportion (22% and 24% respectively) of parents with a university education.</a:t>
            </a:r>
          </a:p>
          <a:p>
            <a:endParaRPr lang="en-US" dirty="0" smtClean="0"/>
          </a:p>
          <a:p>
            <a:r>
              <a:rPr lang="fr-FR" dirty="0" smtClean="0"/>
              <a:t>Les étudiants blancs ont la plus forte proportion (68%) avec un ou deux parents ayant un diplôme universitaire, suivie par l'Asie (57%) et du Moyen-Orient (52%) des étudiants. D'autre part, les étudiants noirs et autochtones ont la plus faible proportion (22% et 24% respectivement) des parents ayant une formation universitaire.</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3 compares students self-identified racial groups. Within the 2006 Student Census, students were asked to self-identify by race. The last row of Table 3 indicates the proportion of all students within each racial category. Across categories important racial trends emerge. Certain racial groups are over-represented in specific exceptionality categories. International literature indicates that the proportion of impairment within a racial group should mirror the overall representation within the population. </a:t>
            </a:r>
          </a:p>
          <a:p>
            <a:endParaRPr lang="en-US" sz="1200" b="0" i="0" u="none" strike="noStrike" kern="1200" baseline="0" dirty="0" smtClean="0">
              <a:solidFill>
                <a:schemeClr val="tx1"/>
              </a:solidFill>
              <a:latin typeface="+mn-lt"/>
              <a:ea typeface="+mn-ea"/>
              <a:cs typeface="+mn-cs"/>
            </a:endParaRPr>
          </a:p>
          <a:p>
            <a:r>
              <a:rPr lang="en-US" dirty="0" err="1" smtClean="0"/>
              <a:t>Dans</a:t>
            </a:r>
            <a:r>
              <a:rPr lang="en-US" dirty="0" smtClean="0"/>
              <a:t> le cadre du </a:t>
            </a:r>
            <a:r>
              <a:rPr lang="en-US" dirty="0" err="1" smtClean="0"/>
              <a:t>Recensement</a:t>
            </a:r>
            <a:r>
              <a:rPr lang="en-US" dirty="0" smtClean="0"/>
              <a:t> de 2006 </a:t>
            </a:r>
            <a:r>
              <a:rPr lang="en-US" dirty="0" err="1" smtClean="0"/>
              <a:t>étudiants</a:t>
            </a:r>
            <a:r>
              <a:rPr lang="en-US" dirty="0" smtClean="0"/>
              <a:t>, les </a:t>
            </a:r>
            <a:r>
              <a:rPr lang="en-US" dirty="0" err="1" smtClean="0"/>
              <a:t>étudiants</a:t>
            </a:r>
            <a:r>
              <a:rPr lang="en-US" dirty="0" smtClean="0"/>
              <a:t> </a:t>
            </a:r>
            <a:r>
              <a:rPr lang="en-US" dirty="0" err="1" smtClean="0"/>
              <a:t>ont</a:t>
            </a:r>
            <a:r>
              <a:rPr lang="en-US" dirty="0" smtClean="0"/>
              <a:t> </a:t>
            </a:r>
            <a:r>
              <a:rPr lang="en-US" dirty="0" err="1" smtClean="0"/>
              <a:t>été</a:t>
            </a:r>
            <a:r>
              <a:rPr lang="en-US" dirty="0" smtClean="0"/>
              <a:t> </a:t>
            </a:r>
            <a:r>
              <a:rPr lang="en-US" dirty="0" err="1" smtClean="0"/>
              <a:t>invités</a:t>
            </a:r>
            <a:r>
              <a:rPr lang="en-US" dirty="0" smtClean="0"/>
              <a:t> </a:t>
            </a:r>
            <a:r>
              <a:rPr lang="en-US" dirty="0" err="1" smtClean="0"/>
              <a:t>à</a:t>
            </a:r>
            <a:r>
              <a:rPr lang="en-US" dirty="0" smtClean="0"/>
              <a:t> </a:t>
            </a:r>
            <a:r>
              <a:rPr lang="en-US" dirty="0" err="1" smtClean="0"/>
              <a:t>s'identifier</a:t>
            </a:r>
            <a:r>
              <a:rPr lang="en-US" dirty="0" smtClean="0"/>
              <a:t> par</a:t>
            </a:r>
            <a:r>
              <a:rPr lang="en-US" baseline="0" dirty="0" smtClean="0"/>
              <a:t> race</a:t>
            </a:r>
            <a:r>
              <a:rPr lang="en-US" dirty="0" smtClean="0"/>
              <a:t>. La </a:t>
            </a:r>
            <a:r>
              <a:rPr lang="en-US" dirty="0" err="1" smtClean="0"/>
              <a:t>dernière</a:t>
            </a:r>
            <a:r>
              <a:rPr lang="en-US" dirty="0" smtClean="0"/>
              <a:t> </a:t>
            </a:r>
            <a:r>
              <a:rPr lang="en-US" dirty="0" err="1" smtClean="0"/>
              <a:t>ligne</a:t>
            </a:r>
            <a:r>
              <a:rPr lang="en-US" dirty="0" smtClean="0"/>
              <a:t> du tableau 3 </a:t>
            </a:r>
            <a:r>
              <a:rPr lang="en-US" dirty="0" err="1" smtClean="0"/>
              <a:t>indique</a:t>
            </a:r>
            <a:r>
              <a:rPr lang="en-US" dirty="0" smtClean="0"/>
              <a:t> la proportion de </a:t>
            </a:r>
            <a:r>
              <a:rPr lang="en-US" dirty="0" err="1" smtClean="0"/>
              <a:t>tous</a:t>
            </a:r>
            <a:r>
              <a:rPr lang="en-US" dirty="0" smtClean="0"/>
              <a:t> les </a:t>
            </a:r>
            <a:r>
              <a:rPr lang="en-US" dirty="0" err="1" smtClean="0"/>
              <a:t>élèves</a:t>
            </a:r>
            <a:r>
              <a:rPr lang="en-US" dirty="0" smtClean="0"/>
              <a:t> au </a:t>
            </a:r>
            <a:r>
              <a:rPr lang="en-US" dirty="0" err="1" smtClean="0"/>
              <a:t>sein</a:t>
            </a:r>
            <a:r>
              <a:rPr lang="en-US" dirty="0" smtClean="0"/>
              <a:t> de </a:t>
            </a:r>
            <a:r>
              <a:rPr lang="en-US" dirty="0" err="1" smtClean="0"/>
              <a:t>chaque</a:t>
            </a:r>
            <a:r>
              <a:rPr lang="en-US" dirty="0" smtClean="0"/>
              <a:t> </a:t>
            </a:r>
            <a:r>
              <a:rPr lang="en-US" dirty="0" err="1" smtClean="0"/>
              <a:t>catégorie</a:t>
            </a:r>
            <a:r>
              <a:rPr lang="en-US" dirty="0" smtClean="0"/>
              <a:t> </a:t>
            </a:r>
            <a:r>
              <a:rPr lang="en-US" dirty="0" err="1" smtClean="0"/>
              <a:t>raciale</a:t>
            </a:r>
            <a:r>
              <a:rPr lang="en-US" dirty="0" smtClean="0"/>
              <a:t>. </a:t>
            </a:r>
            <a:r>
              <a:rPr lang="en-US" dirty="0" err="1" smtClean="0"/>
              <a:t>Dans</a:t>
            </a:r>
            <a:r>
              <a:rPr lang="en-US" dirty="0" smtClean="0"/>
              <a:t> </a:t>
            </a:r>
            <a:r>
              <a:rPr lang="en-US" dirty="0" err="1" smtClean="0"/>
              <a:t>toutes</a:t>
            </a:r>
            <a:r>
              <a:rPr lang="en-US" dirty="0" smtClean="0"/>
              <a:t> les </a:t>
            </a:r>
            <a:r>
              <a:rPr lang="en-US" dirty="0" err="1" smtClean="0"/>
              <a:t>catégories</a:t>
            </a:r>
            <a:r>
              <a:rPr lang="en-US" dirty="0" smtClean="0"/>
              <a:t> des </a:t>
            </a:r>
            <a:r>
              <a:rPr lang="en-US" dirty="0" err="1" smtClean="0"/>
              <a:t>tendances</a:t>
            </a:r>
            <a:r>
              <a:rPr lang="en-US" dirty="0" smtClean="0"/>
              <a:t> </a:t>
            </a:r>
            <a:r>
              <a:rPr lang="en-US" dirty="0" err="1" smtClean="0"/>
              <a:t>raciales</a:t>
            </a:r>
            <a:r>
              <a:rPr lang="en-US" dirty="0" smtClean="0"/>
              <a:t> </a:t>
            </a:r>
            <a:r>
              <a:rPr lang="en-US" dirty="0" err="1" smtClean="0"/>
              <a:t>importantes</a:t>
            </a:r>
            <a:r>
              <a:rPr lang="en-US" dirty="0" smtClean="0"/>
              <a:t>  </a:t>
            </a:r>
            <a:r>
              <a:rPr lang="en-US" dirty="0" err="1" smtClean="0"/>
              <a:t>émergent</a:t>
            </a:r>
            <a:r>
              <a:rPr lang="en-US" dirty="0" smtClean="0"/>
              <a:t>. </a:t>
            </a:r>
            <a:r>
              <a:rPr lang="en-US" dirty="0" err="1" smtClean="0"/>
              <a:t>Certains</a:t>
            </a:r>
            <a:r>
              <a:rPr lang="en-US" dirty="0" smtClean="0"/>
              <a:t> </a:t>
            </a:r>
            <a:r>
              <a:rPr lang="en-US" dirty="0" err="1" smtClean="0"/>
              <a:t>groupes</a:t>
            </a:r>
            <a:r>
              <a:rPr lang="en-US" dirty="0" smtClean="0"/>
              <a:t> </a:t>
            </a:r>
            <a:r>
              <a:rPr lang="en-US" dirty="0" err="1" smtClean="0"/>
              <a:t>raciaux</a:t>
            </a:r>
            <a:r>
              <a:rPr lang="en-US" dirty="0" smtClean="0"/>
              <a:t> </a:t>
            </a:r>
            <a:r>
              <a:rPr lang="en-US" dirty="0" err="1" smtClean="0"/>
              <a:t>sont</a:t>
            </a:r>
            <a:r>
              <a:rPr lang="en-US" dirty="0" smtClean="0"/>
              <a:t> </a:t>
            </a:r>
            <a:r>
              <a:rPr lang="en-US" dirty="0" err="1" smtClean="0"/>
              <a:t>surreprésentés</a:t>
            </a:r>
            <a:r>
              <a:rPr lang="en-US" dirty="0" smtClean="0"/>
              <a:t> </a:t>
            </a:r>
            <a:r>
              <a:rPr lang="en-US" dirty="0" err="1" smtClean="0"/>
              <a:t>dans</a:t>
            </a:r>
            <a:r>
              <a:rPr lang="en-US" dirty="0" smtClean="0"/>
              <a:t> les </a:t>
            </a:r>
            <a:r>
              <a:rPr lang="en-US" dirty="0" err="1" smtClean="0"/>
              <a:t>catégories</a:t>
            </a:r>
            <a:r>
              <a:rPr lang="en-US" dirty="0" smtClean="0"/>
              <a:t> </a:t>
            </a:r>
            <a:r>
              <a:rPr lang="en-US" dirty="0" err="1" smtClean="0"/>
              <a:t>exceptionnel</a:t>
            </a:r>
            <a:r>
              <a:rPr lang="en-US" baseline="0" dirty="0" smtClean="0"/>
              <a:t> </a:t>
            </a:r>
            <a:r>
              <a:rPr lang="en-US" dirty="0" err="1" smtClean="0"/>
              <a:t>spécifiques</a:t>
            </a:r>
            <a:r>
              <a:rPr lang="en-US" dirty="0" smtClean="0"/>
              <a:t>. La </a:t>
            </a:r>
            <a:r>
              <a:rPr lang="en-US" dirty="0" err="1" smtClean="0"/>
              <a:t>littérature</a:t>
            </a:r>
            <a:r>
              <a:rPr lang="en-US" dirty="0" smtClean="0"/>
              <a:t> </a:t>
            </a:r>
            <a:r>
              <a:rPr lang="en-US" dirty="0" err="1" smtClean="0"/>
              <a:t>internationale</a:t>
            </a:r>
            <a:r>
              <a:rPr lang="en-US" dirty="0" smtClean="0"/>
              <a:t> </a:t>
            </a:r>
            <a:r>
              <a:rPr lang="en-US" dirty="0" err="1" smtClean="0"/>
              <a:t>montre</a:t>
            </a:r>
            <a:r>
              <a:rPr lang="en-US" dirty="0" smtClean="0"/>
              <a:t> </a:t>
            </a:r>
            <a:r>
              <a:rPr lang="en-US" dirty="0" err="1" smtClean="0"/>
              <a:t>que</a:t>
            </a:r>
            <a:r>
              <a:rPr lang="en-US" dirty="0" smtClean="0"/>
              <a:t> la proportion de gens au </a:t>
            </a:r>
            <a:r>
              <a:rPr lang="en-US" dirty="0" err="1" smtClean="0"/>
              <a:t>sein</a:t>
            </a:r>
            <a:r>
              <a:rPr lang="en-US" dirty="0" smtClean="0"/>
              <a:t> d'un </a:t>
            </a:r>
            <a:r>
              <a:rPr lang="en-US" dirty="0" err="1" smtClean="0"/>
              <a:t>groupe</a:t>
            </a:r>
            <a:r>
              <a:rPr lang="en-US" dirty="0" smtClean="0"/>
              <a:t> racial en </a:t>
            </a:r>
            <a:r>
              <a:rPr lang="en-US" dirty="0" err="1" smtClean="0"/>
              <a:t>termes</a:t>
            </a:r>
            <a:r>
              <a:rPr lang="en-US" baseline="0" dirty="0" smtClean="0"/>
              <a:t> de </a:t>
            </a:r>
            <a:r>
              <a:rPr lang="en-US" baseline="0" dirty="0" err="1" smtClean="0"/>
              <a:t>l’education</a:t>
            </a:r>
            <a:r>
              <a:rPr lang="en-US" baseline="0" dirty="0" smtClean="0"/>
              <a:t> </a:t>
            </a:r>
            <a:r>
              <a:rPr lang="en-US" baseline="0" dirty="0" err="1" smtClean="0"/>
              <a:t>speciale</a:t>
            </a:r>
            <a:r>
              <a:rPr lang="en-US" baseline="0" dirty="0" smtClean="0"/>
              <a:t> </a:t>
            </a:r>
            <a:r>
              <a:rPr lang="en-US" dirty="0" err="1" smtClean="0"/>
              <a:t>doit</a:t>
            </a:r>
            <a:r>
              <a:rPr lang="en-US" dirty="0" smtClean="0"/>
              <a:t> </a:t>
            </a:r>
            <a:r>
              <a:rPr lang="en-US" dirty="0" err="1" smtClean="0"/>
              <a:t>refléter</a:t>
            </a:r>
            <a:r>
              <a:rPr lang="en-US" dirty="0" smtClean="0"/>
              <a:t> la </a:t>
            </a:r>
            <a:r>
              <a:rPr lang="en-US" dirty="0" err="1" smtClean="0"/>
              <a:t>représentationdu</a:t>
            </a:r>
            <a:r>
              <a:rPr lang="en-US" baseline="0" dirty="0" smtClean="0"/>
              <a:t> </a:t>
            </a:r>
            <a:r>
              <a:rPr lang="en-US" baseline="0" smtClean="0"/>
              <a:t>groupe</a:t>
            </a:r>
            <a:r>
              <a:rPr lang="en-US" smtClean="0"/>
              <a:t> </a:t>
            </a:r>
            <a:r>
              <a:rPr lang="en-US" dirty="0" smtClean="0"/>
              <a:t>au </a:t>
            </a:r>
            <a:r>
              <a:rPr lang="en-US" dirty="0" err="1" smtClean="0"/>
              <a:t>sein</a:t>
            </a:r>
            <a:r>
              <a:rPr lang="en-US" dirty="0" smtClean="0"/>
              <a:t> de la population.</a:t>
            </a:r>
          </a:p>
          <a:p>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12</a:t>
            </a:fld>
            <a:endParaRPr lang="en-US"/>
          </a:p>
        </p:txBody>
      </p:sp>
    </p:spTree>
    <p:extLst>
      <p:ext uri="{BB962C8B-B14F-4D97-AF65-F5344CB8AC3E}">
        <p14:creationId xmlns:p14="http://schemas.microsoft.com/office/powerpoint/2010/main" xmlns="" val="82857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When exploring</a:t>
            </a:r>
            <a:r>
              <a:rPr lang="en-US" baseline="0" dirty="0" smtClean="0"/>
              <a:t> data and how or WHY we should use it in our practice, it is important to look at more than one source to find out if the issue you think is an issue is REALLY an issue. You need to explore multiple sources:</a:t>
            </a:r>
          </a:p>
          <a:p>
            <a:pPr marL="228600" indent="-228600">
              <a:buAutoNum type="arabicPeriod"/>
            </a:pPr>
            <a:r>
              <a:rPr lang="en-US" baseline="0" dirty="0" smtClean="0"/>
              <a:t>Standardized Results Data:  We recognize that standardized testing has limitations and biases.  However, it is one source of information that we need to look at.  For example: EQAO tells us one story…is that story supported by other sources?  </a:t>
            </a:r>
          </a:p>
          <a:p>
            <a:pPr marL="228600" indent="-228600">
              <a:buAutoNum type="arabicPeriod"/>
            </a:pPr>
            <a:r>
              <a:rPr lang="en-US" baseline="0" dirty="0" smtClean="0"/>
              <a:t>What does School and Classroom Data tell us:  What do grades look like?  How do students perform on teacher created assessments? What does daily performance look like?  Additionally, what about suspensions, attendance, office referrals, etc. What story does that tell?  Does it support what you found from the standardized data? Does it tell a similar story?</a:t>
            </a:r>
          </a:p>
          <a:p>
            <a:pPr marL="228600" indent="-228600">
              <a:buAutoNum type="arabicPeriod"/>
            </a:pPr>
            <a:r>
              <a:rPr lang="en-US" baseline="0" dirty="0" smtClean="0"/>
              <a:t>What about the Perceptual Data?  This is what the students have to say…this is what their feeling in the classes and in the schools…this is how they see their ability to achieve and be excellent academically…this is how supported they are in their academic journey?  Does what they have to say support what the other data tells us?  </a:t>
            </a:r>
          </a:p>
          <a:p>
            <a:pPr marL="228600" indent="-228600">
              <a:buNone/>
            </a:pPr>
            <a:r>
              <a:rPr lang="en-US" baseline="0" dirty="0" smtClean="0"/>
              <a:t>When these circles of data support each other, we can conclude that there is a problem.  In our system, do these circles support that there is a concern?  </a:t>
            </a:r>
          </a:p>
          <a:p>
            <a:pPr marL="228600" indent="-228600">
              <a:buNone/>
            </a:pPr>
            <a:r>
              <a:rPr lang="en-US" baseline="0" dirty="0" smtClean="0"/>
              <a:t>There is no data that looks to teacher practice or the impact of community and parent in-put.</a:t>
            </a:r>
          </a:p>
          <a:p>
            <a:pPr marL="228600" indent="-228600">
              <a:buNone/>
            </a:pPr>
            <a:endParaRPr lang="en-US" baseline="0" dirty="0" smtClean="0"/>
          </a:p>
          <a:p>
            <a:r>
              <a:rPr lang="en-US" dirty="0" smtClean="0">
                <a:effectLst/>
              </a:rPr>
              <a:t>Alpha</a:t>
            </a:r>
          </a:p>
          <a:p>
            <a:pPr rtl="0"/>
            <a:r>
              <a:rPr lang="en-US" dirty="0" err="1" smtClean="0"/>
              <a:t>Lors</a:t>
            </a:r>
            <a:r>
              <a:rPr lang="en-US" dirty="0" smtClean="0"/>
              <a:t> de </a:t>
            </a:r>
            <a:r>
              <a:rPr lang="en-US" dirty="0" err="1" smtClean="0"/>
              <a:t>l'exploration</a:t>
            </a:r>
            <a:r>
              <a:rPr lang="en-US" dirty="0" smtClean="0"/>
              <a:t> de </a:t>
            </a:r>
            <a:r>
              <a:rPr lang="en-US" dirty="0" err="1" smtClean="0"/>
              <a:t>données</a:t>
            </a:r>
            <a:r>
              <a:rPr lang="en-US" dirty="0" smtClean="0"/>
              <a:t> et comment et </a:t>
            </a:r>
            <a:r>
              <a:rPr lang="en-US" dirty="0" err="1" smtClean="0"/>
              <a:t>pourquoi</a:t>
            </a:r>
            <a:r>
              <a:rPr lang="en-US" dirty="0" smtClean="0"/>
              <a:t> nous </a:t>
            </a:r>
            <a:r>
              <a:rPr lang="en-US" dirty="0" err="1" smtClean="0"/>
              <a:t>devrions</a:t>
            </a:r>
            <a:r>
              <a:rPr lang="en-US" dirty="0" smtClean="0"/>
              <a:t> </a:t>
            </a:r>
            <a:r>
              <a:rPr lang="en-US" dirty="0" err="1" smtClean="0"/>
              <a:t>l'utiliser</a:t>
            </a:r>
            <a:r>
              <a:rPr lang="en-US" dirty="0" smtClean="0"/>
              <a:t> </a:t>
            </a:r>
            <a:r>
              <a:rPr lang="en-US" dirty="0" err="1" smtClean="0"/>
              <a:t>dans</a:t>
            </a:r>
            <a:r>
              <a:rPr lang="en-US" dirty="0" smtClean="0"/>
              <a:t> </a:t>
            </a:r>
            <a:r>
              <a:rPr lang="en-US" dirty="0" err="1" smtClean="0"/>
              <a:t>notre</a:t>
            </a:r>
            <a:r>
              <a:rPr lang="en-US" dirty="0" smtClean="0"/>
              <a:t> </a:t>
            </a:r>
            <a:r>
              <a:rPr lang="en-US" dirty="0" err="1" smtClean="0"/>
              <a:t>pratique</a:t>
            </a:r>
            <a:r>
              <a:rPr lang="en-US" dirty="0" smtClean="0"/>
              <a:t>, </a:t>
            </a:r>
            <a:r>
              <a:rPr lang="en-US" dirty="0" err="1" smtClean="0"/>
              <a:t>il</a:t>
            </a:r>
            <a:r>
              <a:rPr lang="en-US" dirty="0" smtClean="0"/>
              <a:t> </a:t>
            </a:r>
            <a:r>
              <a:rPr lang="en-US" dirty="0" err="1" smtClean="0"/>
              <a:t>est</a:t>
            </a:r>
            <a:r>
              <a:rPr lang="en-US" dirty="0" smtClean="0"/>
              <a:t> important de </a:t>
            </a:r>
            <a:r>
              <a:rPr lang="en-US" dirty="0" err="1" smtClean="0"/>
              <a:t>regarder</a:t>
            </a:r>
            <a:r>
              <a:rPr lang="en-US" dirty="0" smtClean="0"/>
              <a:t> plus </a:t>
            </a:r>
            <a:r>
              <a:rPr lang="en-US" dirty="0" err="1" smtClean="0"/>
              <a:t>d'une</a:t>
            </a:r>
            <a:r>
              <a:rPr lang="en-US" dirty="0" smtClean="0"/>
              <a:t> source de savoir </a:t>
            </a:r>
            <a:r>
              <a:rPr lang="en-US" dirty="0" err="1" smtClean="0"/>
              <a:t>si</a:t>
            </a:r>
            <a:r>
              <a:rPr lang="en-US" dirty="0" smtClean="0"/>
              <a:t> la question </a:t>
            </a:r>
            <a:r>
              <a:rPr lang="en-US" dirty="0" err="1" smtClean="0"/>
              <a:t>vous</a:t>
            </a:r>
            <a:r>
              <a:rPr lang="en-US" dirty="0" smtClean="0"/>
              <a:t> </a:t>
            </a:r>
            <a:r>
              <a:rPr lang="en-US" dirty="0" err="1" smtClean="0"/>
              <a:t>semble</a:t>
            </a:r>
            <a:r>
              <a:rPr lang="en-US" dirty="0" smtClean="0"/>
              <a:t> un </a:t>
            </a:r>
            <a:r>
              <a:rPr lang="en-US" dirty="0" err="1" smtClean="0"/>
              <a:t>problème</a:t>
            </a:r>
            <a:r>
              <a:rPr lang="en-US" dirty="0" smtClean="0"/>
              <a:t> </a:t>
            </a:r>
            <a:r>
              <a:rPr lang="en-US" dirty="0" err="1" smtClean="0"/>
              <a:t>est</a:t>
            </a:r>
            <a:r>
              <a:rPr lang="en-US" dirty="0" smtClean="0"/>
              <a:t> </a:t>
            </a:r>
            <a:r>
              <a:rPr lang="en-US" dirty="0" err="1" smtClean="0"/>
              <a:t>vraiment</a:t>
            </a:r>
            <a:r>
              <a:rPr lang="en-US" dirty="0" smtClean="0"/>
              <a:t> un </a:t>
            </a:r>
            <a:r>
              <a:rPr lang="en-US" dirty="0" err="1" smtClean="0"/>
              <a:t>problème</a:t>
            </a:r>
            <a:r>
              <a:rPr lang="en-US" dirty="0" smtClean="0"/>
              <a:t>. </a:t>
            </a:r>
            <a:r>
              <a:rPr lang="en-US" dirty="0" err="1" smtClean="0"/>
              <a:t>Vous</a:t>
            </a:r>
            <a:r>
              <a:rPr lang="en-US" dirty="0" smtClean="0"/>
              <a:t> </a:t>
            </a:r>
            <a:r>
              <a:rPr lang="en-US" dirty="0" err="1" smtClean="0"/>
              <a:t>avez</a:t>
            </a:r>
            <a:r>
              <a:rPr lang="en-US" dirty="0" smtClean="0"/>
              <a:t> </a:t>
            </a:r>
            <a:r>
              <a:rPr lang="en-US" dirty="0" err="1" smtClean="0"/>
              <a:t>besoin</a:t>
            </a:r>
            <a:r>
              <a:rPr lang="en-US" dirty="0" smtClean="0"/>
              <a:t> </a:t>
            </a:r>
            <a:r>
              <a:rPr lang="en-US" dirty="0" err="1" smtClean="0"/>
              <a:t>d'explorer</a:t>
            </a:r>
            <a:r>
              <a:rPr lang="en-US" dirty="0" smtClean="0"/>
              <a:t> des sources multiples:</a:t>
            </a:r>
            <a:br>
              <a:rPr lang="en-US" dirty="0" smtClean="0"/>
            </a:br>
            <a:r>
              <a:rPr lang="en-US" dirty="0" err="1" smtClean="0"/>
              <a:t>Normalisés</a:t>
            </a:r>
            <a:r>
              <a:rPr lang="en-US" dirty="0" smtClean="0"/>
              <a:t> de </a:t>
            </a:r>
            <a:r>
              <a:rPr lang="en-US" dirty="0" err="1" smtClean="0"/>
              <a:t>données</a:t>
            </a:r>
            <a:r>
              <a:rPr lang="en-US" dirty="0" smtClean="0"/>
              <a:t> de </a:t>
            </a:r>
            <a:r>
              <a:rPr lang="en-US" dirty="0" err="1" smtClean="0"/>
              <a:t>résultats</a:t>
            </a:r>
            <a:r>
              <a:rPr lang="en-US" dirty="0" smtClean="0"/>
              <a:t>: Nous </a:t>
            </a:r>
            <a:r>
              <a:rPr lang="en-US" dirty="0" err="1" smtClean="0"/>
              <a:t>reconnaissons</a:t>
            </a:r>
            <a:r>
              <a:rPr lang="en-US" dirty="0" smtClean="0"/>
              <a:t> </a:t>
            </a:r>
            <a:r>
              <a:rPr lang="en-US" dirty="0" err="1" smtClean="0"/>
              <a:t>que</a:t>
            </a:r>
            <a:r>
              <a:rPr lang="en-US" dirty="0" smtClean="0"/>
              <a:t> les tests </a:t>
            </a:r>
            <a:r>
              <a:rPr lang="en-US" dirty="0" err="1" smtClean="0"/>
              <a:t>normalisés</a:t>
            </a:r>
            <a:r>
              <a:rPr lang="en-US" dirty="0" smtClean="0"/>
              <a:t> a des </a:t>
            </a:r>
            <a:r>
              <a:rPr lang="en-US" dirty="0" err="1" smtClean="0"/>
              <a:t>limites</a:t>
            </a:r>
            <a:r>
              <a:rPr lang="en-US" dirty="0" smtClean="0"/>
              <a:t> et des </a:t>
            </a:r>
            <a:r>
              <a:rPr lang="en-US" dirty="0" err="1" smtClean="0"/>
              <a:t>biais</a:t>
            </a:r>
            <a:r>
              <a:rPr lang="en-US" dirty="0" smtClean="0"/>
              <a:t>. </a:t>
            </a:r>
            <a:r>
              <a:rPr lang="en-US" dirty="0" err="1" smtClean="0"/>
              <a:t>Cependant</a:t>
            </a:r>
            <a:r>
              <a:rPr lang="en-US" dirty="0" smtClean="0"/>
              <a:t>, </a:t>
            </a:r>
            <a:r>
              <a:rPr lang="en-US" dirty="0" err="1" smtClean="0"/>
              <a:t>il</a:t>
            </a:r>
            <a:r>
              <a:rPr lang="en-US" dirty="0" smtClean="0"/>
              <a:t> </a:t>
            </a:r>
            <a:r>
              <a:rPr lang="en-US" dirty="0" err="1" smtClean="0"/>
              <a:t>est</a:t>
            </a:r>
            <a:r>
              <a:rPr lang="en-US" dirty="0" smtClean="0"/>
              <a:t> </a:t>
            </a:r>
            <a:r>
              <a:rPr lang="en-US" dirty="0" err="1" smtClean="0"/>
              <a:t>une</a:t>
            </a:r>
            <a:r>
              <a:rPr lang="en-US" dirty="0" smtClean="0"/>
              <a:t> source </a:t>
            </a:r>
            <a:r>
              <a:rPr lang="en-US" dirty="0" err="1" smtClean="0"/>
              <a:t>d'information</a:t>
            </a:r>
            <a:r>
              <a:rPr lang="en-US" dirty="0" smtClean="0"/>
              <a:t> </a:t>
            </a:r>
            <a:r>
              <a:rPr lang="en-US" dirty="0" err="1" smtClean="0"/>
              <a:t>que</a:t>
            </a:r>
            <a:r>
              <a:rPr lang="en-US" dirty="0" smtClean="0"/>
              <a:t> nous </a:t>
            </a:r>
            <a:r>
              <a:rPr lang="en-US" dirty="0" err="1" smtClean="0"/>
              <a:t>avons</a:t>
            </a:r>
            <a:r>
              <a:rPr lang="en-US" dirty="0" smtClean="0"/>
              <a:t> </a:t>
            </a:r>
            <a:r>
              <a:rPr lang="en-US" dirty="0" err="1" smtClean="0"/>
              <a:t>besoin</a:t>
            </a:r>
            <a:r>
              <a:rPr lang="en-US" dirty="0" smtClean="0"/>
              <a:t> de </a:t>
            </a:r>
            <a:r>
              <a:rPr lang="en-US" dirty="0" err="1" smtClean="0"/>
              <a:t>regarder</a:t>
            </a:r>
            <a:r>
              <a:rPr lang="en-US" dirty="0" smtClean="0"/>
              <a:t>. Par </a:t>
            </a:r>
            <a:r>
              <a:rPr lang="en-US" dirty="0" err="1" smtClean="0"/>
              <a:t>exemple</a:t>
            </a:r>
            <a:r>
              <a:rPr lang="en-US" dirty="0" smtClean="0"/>
              <a:t>: </a:t>
            </a:r>
            <a:r>
              <a:rPr lang="en-US" dirty="0" err="1" smtClean="0"/>
              <a:t>l'OQRE</a:t>
            </a:r>
            <a:r>
              <a:rPr lang="en-US" dirty="0" smtClean="0"/>
              <a:t> nous </a:t>
            </a:r>
            <a:r>
              <a:rPr lang="en-US" dirty="0" err="1" smtClean="0"/>
              <a:t>raconte</a:t>
            </a:r>
            <a:r>
              <a:rPr lang="en-US" dirty="0" smtClean="0"/>
              <a:t> </a:t>
            </a:r>
            <a:r>
              <a:rPr lang="en-US" dirty="0" err="1" smtClean="0"/>
              <a:t>une</a:t>
            </a:r>
            <a:r>
              <a:rPr lang="en-US" dirty="0" smtClean="0"/>
              <a:t> histoire ... </a:t>
            </a:r>
            <a:r>
              <a:rPr lang="en-US" dirty="0" err="1" smtClean="0"/>
              <a:t>c'est</a:t>
            </a:r>
            <a:r>
              <a:rPr lang="en-US" dirty="0" smtClean="0"/>
              <a:t> </a:t>
            </a:r>
            <a:r>
              <a:rPr lang="en-US" dirty="0" err="1" smtClean="0"/>
              <a:t>que</a:t>
            </a:r>
            <a:r>
              <a:rPr lang="en-US" dirty="0" smtClean="0"/>
              <a:t> </a:t>
            </a:r>
            <a:r>
              <a:rPr lang="en-US" dirty="0" err="1" smtClean="0"/>
              <a:t>l'histoire</a:t>
            </a:r>
            <a:r>
              <a:rPr lang="en-US" dirty="0" smtClean="0"/>
              <a:t> </a:t>
            </a:r>
            <a:r>
              <a:rPr lang="en-US" dirty="0" err="1" smtClean="0"/>
              <a:t>soutenue</a:t>
            </a:r>
            <a:r>
              <a:rPr lang="en-US" dirty="0" smtClean="0"/>
              <a:t> par </a:t>
            </a:r>
            <a:r>
              <a:rPr lang="en-US" dirty="0" err="1" smtClean="0"/>
              <a:t>d'autres</a:t>
            </a:r>
            <a:r>
              <a:rPr lang="en-US" dirty="0" smtClean="0"/>
              <a:t> sources?</a:t>
            </a:r>
            <a:br>
              <a:rPr lang="en-US" dirty="0" smtClean="0"/>
            </a:br>
            <a:r>
              <a:rPr lang="en-US" dirty="0" err="1" smtClean="0"/>
              <a:t>Qu'est-ce</a:t>
            </a:r>
            <a:r>
              <a:rPr lang="en-US" dirty="0" smtClean="0"/>
              <a:t> </a:t>
            </a:r>
            <a:r>
              <a:rPr lang="en-US" dirty="0" err="1" smtClean="0"/>
              <a:t>que</a:t>
            </a:r>
            <a:r>
              <a:rPr lang="en-US" dirty="0" smtClean="0"/>
              <a:t> </a:t>
            </a:r>
            <a:r>
              <a:rPr lang="en-US" dirty="0" err="1" smtClean="0"/>
              <a:t>l'école</a:t>
            </a:r>
            <a:r>
              <a:rPr lang="en-US" dirty="0" smtClean="0"/>
              <a:t> et la </a:t>
            </a:r>
            <a:r>
              <a:rPr lang="en-US" dirty="0" err="1" smtClean="0"/>
              <a:t>classe</a:t>
            </a:r>
            <a:r>
              <a:rPr lang="en-US" dirty="0" smtClean="0"/>
              <a:t> de </a:t>
            </a:r>
            <a:r>
              <a:rPr lang="en-US" dirty="0" err="1" smtClean="0"/>
              <a:t>données</a:t>
            </a:r>
            <a:r>
              <a:rPr lang="en-US" dirty="0" smtClean="0"/>
              <a:t> nous </a:t>
            </a:r>
            <a:r>
              <a:rPr lang="en-US" dirty="0" err="1" smtClean="0"/>
              <a:t>disent</a:t>
            </a:r>
            <a:r>
              <a:rPr lang="en-US" dirty="0" smtClean="0"/>
              <a:t>: </a:t>
            </a:r>
            <a:r>
              <a:rPr lang="en-US" dirty="0" err="1" smtClean="0"/>
              <a:t>Qu'est-ce</a:t>
            </a:r>
            <a:r>
              <a:rPr lang="en-US" dirty="0" smtClean="0"/>
              <a:t> </a:t>
            </a:r>
            <a:r>
              <a:rPr lang="en-US" dirty="0" err="1" smtClean="0"/>
              <a:t>que</a:t>
            </a:r>
            <a:r>
              <a:rPr lang="en-US" dirty="0" smtClean="0"/>
              <a:t> les grades </a:t>
            </a:r>
            <a:r>
              <a:rPr lang="en-US" dirty="0" err="1" smtClean="0"/>
              <a:t>ressembler</a:t>
            </a:r>
            <a:r>
              <a:rPr lang="en-US" dirty="0" smtClean="0"/>
              <a:t>? Comment </a:t>
            </a:r>
            <a:r>
              <a:rPr lang="en-US" dirty="0" err="1" smtClean="0"/>
              <a:t>puis</a:t>
            </a:r>
            <a:r>
              <a:rPr lang="en-US" dirty="0" smtClean="0"/>
              <a:t> aux </a:t>
            </a:r>
            <a:r>
              <a:rPr lang="en-US" dirty="0" err="1" smtClean="0"/>
              <a:t>élèves</a:t>
            </a:r>
            <a:r>
              <a:rPr lang="en-US" dirty="0" smtClean="0"/>
              <a:t> </a:t>
            </a:r>
            <a:r>
              <a:rPr lang="en-US" dirty="0" err="1" smtClean="0"/>
              <a:t>d'effectuer</a:t>
            </a:r>
            <a:r>
              <a:rPr lang="en-US" dirty="0" smtClean="0"/>
              <a:t> des </a:t>
            </a:r>
            <a:r>
              <a:rPr lang="en-US" dirty="0" err="1" smtClean="0"/>
              <a:t>évaluations</a:t>
            </a:r>
            <a:r>
              <a:rPr lang="en-US" dirty="0" smtClean="0"/>
              <a:t> des </a:t>
            </a:r>
            <a:r>
              <a:rPr lang="en-US" dirty="0" err="1" smtClean="0"/>
              <a:t>enseignants</a:t>
            </a:r>
            <a:r>
              <a:rPr lang="en-US" dirty="0" smtClean="0"/>
              <a:t> </a:t>
            </a:r>
            <a:r>
              <a:rPr lang="en-US" dirty="0" err="1" smtClean="0"/>
              <a:t>créés</a:t>
            </a:r>
            <a:r>
              <a:rPr lang="en-US" dirty="0" smtClean="0"/>
              <a:t>? </a:t>
            </a:r>
            <a:r>
              <a:rPr lang="en-US" dirty="0" err="1" smtClean="0"/>
              <a:t>Qu'est-ce</a:t>
            </a:r>
            <a:r>
              <a:rPr lang="en-US" dirty="0" smtClean="0"/>
              <a:t> </a:t>
            </a:r>
            <a:r>
              <a:rPr lang="en-US" dirty="0" err="1" smtClean="0"/>
              <a:t>que</a:t>
            </a:r>
            <a:r>
              <a:rPr lang="en-US" dirty="0" smtClean="0"/>
              <a:t> la performance </a:t>
            </a:r>
            <a:r>
              <a:rPr lang="en-US" dirty="0" err="1" smtClean="0"/>
              <a:t>quotidienne</a:t>
            </a:r>
            <a:r>
              <a:rPr lang="en-US" dirty="0" smtClean="0"/>
              <a:t> </a:t>
            </a:r>
            <a:r>
              <a:rPr lang="en-US" dirty="0" err="1" smtClean="0"/>
              <a:t>ressembler</a:t>
            </a:r>
            <a:r>
              <a:rPr lang="en-US" dirty="0" smtClean="0"/>
              <a:t>? En </a:t>
            </a:r>
            <a:r>
              <a:rPr lang="en-US" dirty="0" err="1" smtClean="0"/>
              <a:t>outre</a:t>
            </a:r>
            <a:r>
              <a:rPr lang="en-US" dirty="0" smtClean="0"/>
              <a:t>, </a:t>
            </a:r>
            <a:r>
              <a:rPr lang="en-US" dirty="0" err="1" smtClean="0"/>
              <a:t>qu'en</a:t>
            </a:r>
            <a:r>
              <a:rPr lang="en-US" dirty="0" smtClean="0"/>
              <a:t> </a:t>
            </a:r>
            <a:r>
              <a:rPr lang="en-US" dirty="0" err="1" smtClean="0"/>
              <a:t>est-il</a:t>
            </a:r>
            <a:r>
              <a:rPr lang="en-US" dirty="0" smtClean="0"/>
              <a:t> des suspensions, la </a:t>
            </a:r>
            <a:r>
              <a:rPr lang="en-US" dirty="0" err="1" smtClean="0"/>
              <a:t>fréquentation</a:t>
            </a:r>
            <a:r>
              <a:rPr lang="en-US" dirty="0" smtClean="0"/>
              <a:t>, les </a:t>
            </a:r>
            <a:r>
              <a:rPr lang="en-US" dirty="0" err="1" smtClean="0"/>
              <a:t>renvois</a:t>
            </a:r>
            <a:r>
              <a:rPr lang="en-US" dirty="0" smtClean="0"/>
              <a:t> de bureau, </a:t>
            </a:r>
            <a:r>
              <a:rPr lang="en-US" dirty="0" err="1" smtClean="0"/>
              <a:t>etc</a:t>
            </a:r>
            <a:r>
              <a:rPr lang="en-US" dirty="0" smtClean="0"/>
              <a:t> </a:t>
            </a:r>
            <a:r>
              <a:rPr lang="en-US" dirty="0" err="1" smtClean="0"/>
              <a:t>Quelle</a:t>
            </a:r>
            <a:r>
              <a:rPr lang="en-US" dirty="0" smtClean="0"/>
              <a:t> histoire </a:t>
            </a:r>
            <a:r>
              <a:rPr lang="en-US" dirty="0" err="1" smtClean="0"/>
              <a:t>que</a:t>
            </a:r>
            <a:r>
              <a:rPr lang="en-US" dirty="0" smtClean="0"/>
              <a:t> dire? </a:t>
            </a:r>
            <a:r>
              <a:rPr lang="en-US" dirty="0" err="1" smtClean="0"/>
              <a:t>Est-il</a:t>
            </a:r>
            <a:r>
              <a:rPr lang="en-US" dirty="0" smtClean="0"/>
              <a:t> </a:t>
            </a:r>
            <a:r>
              <a:rPr lang="en-US" dirty="0" err="1" smtClean="0"/>
              <a:t>d'accord</a:t>
            </a:r>
            <a:r>
              <a:rPr lang="en-US" dirty="0" smtClean="0"/>
              <a:t> avec </a:t>
            </a:r>
            <a:r>
              <a:rPr lang="en-US" dirty="0" err="1" smtClean="0"/>
              <a:t>ce</a:t>
            </a:r>
            <a:r>
              <a:rPr lang="en-US" dirty="0" smtClean="0"/>
              <a:t> </a:t>
            </a:r>
            <a:r>
              <a:rPr lang="en-US" dirty="0" err="1" smtClean="0"/>
              <a:t>que</a:t>
            </a:r>
            <a:r>
              <a:rPr lang="en-US" dirty="0" smtClean="0"/>
              <a:t> </a:t>
            </a:r>
            <a:r>
              <a:rPr lang="en-US" dirty="0" err="1" smtClean="0"/>
              <a:t>vous</a:t>
            </a:r>
            <a:r>
              <a:rPr lang="en-US" dirty="0" smtClean="0"/>
              <a:t> </a:t>
            </a:r>
            <a:r>
              <a:rPr lang="en-US" dirty="0" err="1" smtClean="0"/>
              <a:t>avez</a:t>
            </a:r>
            <a:r>
              <a:rPr lang="en-US" dirty="0" smtClean="0"/>
              <a:t> </a:t>
            </a:r>
            <a:r>
              <a:rPr lang="en-US" dirty="0" err="1" smtClean="0"/>
              <a:t>trouvé</a:t>
            </a:r>
            <a:r>
              <a:rPr lang="en-US" dirty="0" smtClean="0"/>
              <a:t> </a:t>
            </a:r>
            <a:r>
              <a:rPr lang="en-US" dirty="0" err="1" smtClean="0"/>
              <a:t>à</a:t>
            </a:r>
            <a:r>
              <a:rPr lang="en-US" dirty="0" smtClean="0"/>
              <a:t> </a:t>
            </a:r>
            <a:r>
              <a:rPr lang="en-US" dirty="0" err="1" smtClean="0"/>
              <a:t>partir</a:t>
            </a:r>
            <a:r>
              <a:rPr lang="en-US" dirty="0" smtClean="0"/>
              <a:t> des </a:t>
            </a:r>
            <a:r>
              <a:rPr lang="en-US" dirty="0" err="1" smtClean="0"/>
              <a:t>données</a:t>
            </a:r>
            <a:r>
              <a:rPr lang="en-US" dirty="0" smtClean="0"/>
              <a:t> </a:t>
            </a:r>
            <a:r>
              <a:rPr lang="en-US" dirty="0" err="1" smtClean="0"/>
              <a:t>standardisées</a:t>
            </a:r>
            <a:r>
              <a:rPr lang="en-US" dirty="0" smtClean="0"/>
              <a:t>? </a:t>
            </a:r>
            <a:r>
              <a:rPr lang="en-US" dirty="0" err="1" smtClean="0"/>
              <a:t>Est-ce</a:t>
            </a:r>
            <a:r>
              <a:rPr lang="en-US" dirty="0" smtClean="0"/>
              <a:t> </a:t>
            </a:r>
            <a:r>
              <a:rPr lang="en-US" dirty="0" err="1" smtClean="0"/>
              <a:t>qu'il</a:t>
            </a:r>
            <a:r>
              <a:rPr lang="en-US" dirty="0" smtClean="0"/>
              <a:t> </a:t>
            </a:r>
            <a:r>
              <a:rPr lang="en-US" dirty="0" err="1" smtClean="0"/>
              <a:t>raconte</a:t>
            </a:r>
            <a:r>
              <a:rPr lang="en-US" dirty="0" smtClean="0"/>
              <a:t> </a:t>
            </a:r>
            <a:r>
              <a:rPr lang="en-US" dirty="0" err="1" smtClean="0"/>
              <a:t>une</a:t>
            </a:r>
            <a:r>
              <a:rPr lang="en-US" dirty="0" smtClean="0"/>
              <a:t> histoire </a:t>
            </a:r>
            <a:r>
              <a:rPr lang="en-US" dirty="0" err="1" smtClean="0"/>
              <a:t>semblable</a:t>
            </a:r>
            <a:r>
              <a:rPr lang="en-US" dirty="0" smtClean="0"/>
              <a:t>?</a:t>
            </a:r>
            <a:br>
              <a:rPr lang="en-US" dirty="0" smtClean="0"/>
            </a:br>
            <a:r>
              <a:rPr lang="en-US" dirty="0" err="1" smtClean="0"/>
              <a:t>Qu'en</a:t>
            </a:r>
            <a:r>
              <a:rPr lang="en-US" dirty="0" smtClean="0"/>
              <a:t> </a:t>
            </a:r>
            <a:r>
              <a:rPr lang="en-US" dirty="0" err="1" smtClean="0"/>
              <a:t>est-il</a:t>
            </a:r>
            <a:r>
              <a:rPr lang="en-US" dirty="0" smtClean="0"/>
              <a:t> des </a:t>
            </a:r>
            <a:r>
              <a:rPr lang="en-US" dirty="0" err="1" smtClean="0"/>
              <a:t>données</a:t>
            </a:r>
            <a:r>
              <a:rPr lang="en-US" dirty="0" smtClean="0"/>
              <a:t> </a:t>
            </a:r>
            <a:r>
              <a:rPr lang="en-US" dirty="0" err="1" smtClean="0"/>
              <a:t>perceptuelles</a:t>
            </a:r>
            <a:r>
              <a:rPr lang="en-US" dirty="0" smtClean="0"/>
              <a:t>? </a:t>
            </a:r>
            <a:r>
              <a:rPr lang="en-US" dirty="0" err="1" smtClean="0"/>
              <a:t>C'est</a:t>
            </a:r>
            <a:r>
              <a:rPr lang="en-US" dirty="0" smtClean="0"/>
              <a:t> </a:t>
            </a:r>
            <a:r>
              <a:rPr lang="en-US" dirty="0" err="1" smtClean="0"/>
              <a:t>ce</a:t>
            </a:r>
            <a:r>
              <a:rPr lang="en-US" dirty="0" smtClean="0"/>
              <a:t> </a:t>
            </a:r>
            <a:r>
              <a:rPr lang="en-US" dirty="0" err="1" smtClean="0"/>
              <a:t>que</a:t>
            </a:r>
            <a:r>
              <a:rPr lang="en-US" dirty="0" smtClean="0"/>
              <a:t> les </a:t>
            </a:r>
            <a:r>
              <a:rPr lang="en-US" dirty="0" err="1" smtClean="0"/>
              <a:t>étudiants</a:t>
            </a:r>
            <a:r>
              <a:rPr lang="en-US" dirty="0" smtClean="0"/>
              <a:t> </a:t>
            </a:r>
            <a:r>
              <a:rPr lang="en-US" dirty="0" err="1" smtClean="0"/>
              <a:t>ont</a:t>
            </a:r>
            <a:r>
              <a:rPr lang="en-US" dirty="0" smtClean="0"/>
              <a:t> </a:t>
            </a:r>
            <a:r>
              <a:rPr lang="en-US" dirty="0" err="1" smtClean="0"/>
              <a:t>à</a:t>
            </a:r>
            <a:r>
              <a:rPr lang="en-US" dirty="0" smtClean="0"/>
              <a:t> dire ... </a:t>
            </a:r>
            <a:r>
              <a:rPr lang="en-US" dirty="0" err="1" smtClean="0"/>
              <a:t>c'est</a:t>
            </a:r>
            <a:r>
              <a:rPr lang="en-US" dirty="0" smtClean="0"/>
              <a:t> </a:t>
            </a:r>
            <a:r>
              <a:rPr lang="en-US" dirty="0" err="1" smtClean="0"/>
              <a:t>ce</a:t>
            </a:r>
            <a:r>
              <a:rPr lang="en-US" dirty="0" smtClean="0"/>
              <a:t> </a:t>
            </a:r>
            <a:r>
              <a:rPr lang="en-US" dirty="0" err="1" smtClean="0"/>
              <a:t>que</a:t>
            </a:r>
            <a:r>
              <a:rPr lang="en-US" dirty="0" smtClean="0"/>
              <a:t> </a:t>
            </a:r>
            <a:r>
              <a:rPr lang="en-US" dirty="0" err="1" smtClean="0"/>
              <a:t>leur</a:t>
            </a:r>
            <a:r>
              <a:rPr lang="en-US" dirty="0" smtClean="0"/>
              <a:t> sentiment </a:t>
            </a:r>
            <a:r>
              <a:rPr lang="en-US" dirty="0" err="1" smtClean="0"/>
              <a:t>dans</a:t>
            </a:r>
            <a:r>
              <a:rPr lang="en-US" dirty="0" smtClean="0"/>
              <a:t> les classes et </a:t>
            </a:r>
            <a:r>
              <a:rPr lang="en-US" dirty="0" err="1" smtClean="0"/>
              <a:t>dans</a:t>
            </a:r>
            <a:r>
              <a:rPr lang="en-US" dirty="0" smtClean="0"/>
              <a:t> les </a:t>
            </a:r>
            <a:r>
              <a:rPr lang="en-US" dirty="0" err="1" smtClean="0"/>
              <a:t>écoles</a:t>
            </a:r>
            <a:r>
              <a:rPr lang="en-US" dirty="0" smtClean="0"/>
              <a:t> ... voilà comment </a:t>
            </a:r>
            <a:r>
              <a:rPr lang="en-US" dirty="0" err="1" smtClean="0"/>
              <a:t>ils</a:t>
            </a:r>
            <a:r>
              <a:rPr lang="en-US" dirty="0" smtClean="0"/>
              <a:t> </a:t>
            </a:r>
            <a:r>
              <a:rPr lang="en-US" dirty="0" err="1" smtClean="0"/>
              <a:t>voient</a:t>
            </a:r>
            <a:r>
              <a:rPr lang="en-US" dirty="0" smtClean="0"/>
              <a:t> </a:t>
            </a:r>
            <a:r>
              <a:rPr lang="en-US" dirty="0" err="1" smtClean="0"/>
              <a:t>leur</a:t>
            </a:r>
            <a:r>
              <a:rPr lang="en-US" dirty="0" smtClean="0"/>
              <a:t> aptitude </a:t>
            </a:r>
            <a:r>
              <a:rPr lang="en-US" dirty="0" err="1" smtClean="0"/>
              <a:t>à</a:t>
            </a:r>
            <a:r>
              <a:rPr lang="en-US" dirty="0" smtClean="0"/>
              <a:t> </a:t>
            </a:r>
            <a:r>
              <a:rPr lang="en-US" dirty="0" err="1" smtClean="0"/>
              <a:t>atteindre</a:t>
            </a:r>
            <a:r>
              <a:rPr lang="en-US" dirty="0" smtClean="0"/>
              <a:t> et </a:t>
            </a:r>
            <a:r>
              <a:rPr lang="en-US" dirty="0" err="1" smtClean="0"/>
              <a:t>être</a:t>
            </a:r>
            <a:r>
              <a:rPr lang="en-US" dirty="0" smtClean="0"/>
              <a:t> excellent </a:t>
            </a:r>
            <a:r>
              <a:rPr lang="en-US" dirty="0" err="1" smtClean="0"/>
              <a:t>académiquement</a:t>
            </a:r>
            <a:r>
              <a:rPr lang="en-US" dirty="0" smtClean="0"/>
              <a:t> ... voilà comment </a:t>
            </a:r>
            <a:r>
              <a:rPr lang="en-US" dirty="0" err="1" smtClean="0"/>
              <a:t>ils</a:t>
            </a:r>
            <a:r>
              <a:rPr lang="en-US" dirty="0" smtClean="0"/>
              <a:t> </a:t>
            </a:r>
            <a:r>
              <a:rPr lang="en-US" dirty="0" err="1" smtClean="0"/>
              <a:t>sont</a:t>
            </a:r>
            <a:r>
              <a:rPr lang="en-US" dirty="0" smtClean="0"/>
              <a:t> </a:t>
            </a:r>
            <a:r>
              <a:rPr lang="en-US" dirty="0" err="1" smtClean="0"/>
              <a:t>pris</a:t>
            </a:r>
            <a:r>
              <a:rPr lang="en-US" dirty="0" smtClean="0"/>
              <a:t> en charge </a:t>
            </a:r>
            <a:r>
              <a:rPr lang="en-US" dirty="0" err="1" smtClean="0"/>
              <a:t>dans</a:t>
            </a:r>
            <a:r>
              <a:rPr lang="en-US" dirty="0" smtClean="0"/>
              <a:t> </a:t>
            </a:r>
            <a:r>
              <a:rPr lang="en-US" dirty="0" err="1" smtClean="0"/>
              <a:t>leur</a:t>
            </a:r>
            <a:r>
              <a:rPr lang="en-US" dirty="0" smtClean="0"/>
              <a:t> </a:t>
            </a:r>
            <a:r>
              <a:rPr lang="en-US" dirty="0" err="1" smtClean="0"/>
              <a:t>parcours</a:t>
            </a:r>
            <a:r>
              <a:rPr lang="en-US" dirty="0" smtClean="0"/>
              <a:t> </a:t>
            </a:r>
            <a:r>
              <a:rPr lang="en-US" dirty="0" err="1" smtClean="0"/>
              <a:t>scolaire</a:t>
            </a:r>
            <a:r>
              <a:rPr lang="en-US" dirty="0" smtClean="0"/>
              <a:t>? </a:t>
            </a:r>
            <a:r>
              <a:rPr lang="en-US" dirty="0" err="1" smtClean="0"/>
              <a:t>Est-ce</a:t>
            </a:r>
            <a:r>
              <a:rPr lang="en-US" dirty="0" smtClean="0"/>
              <a:t> </a:t>
            </a:r>
            <a:r>
              <a:rPr lang="en-US" dirty="0" err="1" smtClean="0"/>
              <a:t>qu'ils</a:t>
            </a:r>
            <a:r>
              <a:rPr lang="en-US" dirty="0" smtClean="0"/>
              <a:t> </a:t>
            </a:r>
            <a:r>
              <a:rPr lang="en-US" dirty="0" err="1" smtClean="0"/>
              <a:t>ont</a:t>
            </a:r>
            <a:r>
              <a:rPr lang="en-US" dirty="0" smtClean="0"/>
              <a:t> </a:t>
            </a:r>
            <a:r>
              <a:rPr lang="en-US" dirty="0" err="1" smtClean="0"/>
              <a:t>à</a:t>
            </a:r>
            <a:r>
              <a:rPr lang="en-US" dirty="0" smtClean="0"/>
              <a:t> dire </a:t>
            </a:r>
            <a:r>
              <a:rPr lang="en-US" dirty="0" err="1" smtClean="0"/>
              <a:t>ce</a:t>
            </a:r>
            <a:r>
              <a:rPr lang="en-US" dirty="0" smtClean="0"/>
              <a:t> </a:t>
            </a:r>
            <a:r>
              <a:rPr lang="en-US" dirty="0" err="1" smtClean="0"/>
              <a:t>soutien</a:t>
            </a:r>
            <a:r>
              <a:rPr lang="en-US" dirty="0" smtClean="0"/>
              <a:t> les </a:t>
            </a:r>
            <a:r>
              <a:rPr lang="en-US" dirty="0" err="1" smtClean="0"/>
              <a:t>autres</a:t>
            </a:r>
            <a:r>
              <a:rPr lang="en-US" dirty="0" smtClean="0"/>
              <a:t> </a:t>
            </a:r>
            <a:r>
              <a:rPr lang="en-US" dirty="0" err="1" smtClean="0"/>
              <a:t>données</a:t>
            </a:r>
            <a:r>
              <a:rPr lang="en-US" dirty="0" smtClean="0"/>
              <a:t> nous </a:t>
            </a:r>
            <a:r>
              <a:rPr lang="en-US" dirty="0" err="1" smtClean="0"/>
              <a:t>dit</a:t>
            </a:r>
            <a:r>
              <a:rPr lang="en-US" dirty="0" smtClean="0"/>
              <a:t>?</a:t>
            </a:r>
            <a:br>
              <a:rPr lang="en-US" dirty="0" smtClean="0"/>
            </a:br>
            <a:r>
              <a:rPr lang="en-US" dirty="0" err="1" smtClean="0"/>
              <a:t>Lorsque</a:t>
            </a:r>
            <a:r>
              <a:rPr lang="en-US" dirty="0" smtClean="0"/>
              <a:t> </a:t>
            </a:r>
            <a:r>
              <a:rPr lang="en-US" dirty="0" err="1" smtClean="0"/>
              <a:t>ces</a:t>
            </a:r>
            <a:r>
              <a:rPr lang="en-US" dirty="0" smtClean="0"/>
              <a:t> </a:t>
            </a:r>
            <a:r>
              <a:rPr lang="en-US" dirty="0" err="1" smtClean="0"/>
              <a:t>cercles</a:t>
            </a:r>
            <a:r>
              <a:rPr lang="en-US" dirty="0" smtClean="0"/>
              <a:t> de </a:t>
            </a:r>
            <a:r>
              <a:rPr lang="en-US" dirty="0" err="1" smtClean="0"/>
              <a:t>données</a:t>
            </a:r>
            <a:r>
              <a:rPr lang="en-US" dirty="0" smtClean="0"/>
              <a:t> se </a:t>
            </a:r>
            <a:r>
              <a:rPr lang="en-US" dirty="0" err="1" smtClean="0"/>
              <a:t>soutenir</a:t>
            </a:r>
            <a:r>
              <a:rPr lang="en-US" dirty="0" smtClean="0"/>
              <a:t> </a:t>
            </a:r>
            <a:r>
              <a:rPr lang="en-US" dirty="0" err="1" smtClean="0"/>
              <a:t>mutuellement</a:t>
            </a:r>
            <a:r>
              <a:rPr lang="en-US" dirty="0" smtClean="0"/>
              <a:t>, nous </a:t>
            </a:r>
            <a:r>
              <a:rPr lang="en-US" dirty="0" err="1" smtClean="0"/>
              <a:t>pouvons</a:t>
            </a:r>
            <a:r>
              <a:rPr lang="en-US" dirty="0" smtClean="0"/>
              <a:t> </a:t>
            </a:r>
            <a:r>
              <a:rPr lang="en-US" dirty="0" err="1" smtClean="0"/>
              <a:t>conclure</a:t>
            </a:r>
            <a:r>
              <a:rPr lang="en-US" dirty="0" smtClean="0"/>
              <a:t> </a:t>
            </a:r>
            <a:r>
              <a:rPr lang="en-US" dirty="0" err="1" smtClean="0"/>
              <a:t>qu'il</a:t>
            </a:r>
            <a:r>
              <a:rPr lang="en-US" dirty="0" smtClean="0"/>
              <a:t> </a:t>
            </a:r>
            <a:r>
              <a:rPr lang="en-US" dirty="0" err="1" smtClean="0"/>
              <a:t>ya</a:t>
            </a:r>
            <a:r>
              <a:rPr lang="en-US" dirty="0" smtClean="0"/>
              <a:t> un </a:t>
            </a:r>
            <a:r>
              <a:rPr lang="en-US" dirty="0" err="1" smtClean="0"/>
              <a:t>problème</a:t>
            </a:r>
            <a:r>
              <a:rPr lang="en-US" dirty="0" smtClean="0"/>
              <a:t>. </a:t>
            </a:r>
            <a:r>
              <a:rPr lang="en-US" dirty="0" err="1" smtClean="0"/>
              <a:t>Dans</a:t>
            </a:r>
            <a:r>
              <a:rPr lang="en-US" dirty="0" smtClean="0"/>
              <a:t> </a:t>
            </a:r>
            <a:r>
              <a:rPr lang="en-US" dirty="0" err="1" smtClean="0"/>
              <a:t>notre</a:t>
            </a:r>
            <a:r>
              <a:rPr lang="en-US" dirty="0" smtClean="0"/>
              <a:t> </a:t>
            </a:r>
            <a:r>
              <a:rPr lang="en-US" dirty="0" err="1" smtClean="0"/>
              <a:t>système</a:t>
            </a:r>
            <a:r>
              <a:rPr lang="en-US" dirty="0" smtClean="0"/>
              <a:t>, </a:t>
            </a:r>
            <a:r>
              <a:rPr lang="en-US" dirty="0" err="1" smtClean="0"/>
              <a:t>ces</a:t>
            </a:r>
            <a:r>
              <a:rPr lang="en-US" dirty="0" smtClean="0"/>
              <a:t> </a:t>
            </a:r>
            <a:r>
              <a:rPr lang="en-US" dirty="0" err="1" smtClean="0"/>
              <a:t>cercles</a:t>
            </a:r>
            <a:r>
              <a:rPr lang="en-US" dirty="0" smtClean="0"/>
              <a:t> ne </a:t>
            </a:r>
            <a:r>
              <a:rPr lang="en-US" dirty="0" err="1" smtClean="0"/>
              <a:t>supporte</a:t>
            </a:r>
            <a:r>
              <a:rPr lang="en-US" dirty="0" smtClean="0"/>
              <a:t> </a:t>
            </a:r>
            <a:r>
              <a:rPr lang="en-US" dirty="0" err="1" smtClean="0"/>
              <a:t>qu'il</a:t>
            </a:r>
            <a:r>
              <a:rPr lang="en-US" dirty="0" smtClean="0"/>
              <a:t> </a:t>
            </a:r>
            <a:r>
              <a:rPr lang="en-US" dirty="0" err="1" smtClean="0"/>
              <a:t>ya</a:t>
            </a:r>
            <a:r>
              <a:rPr lang="en-US" dirty="0" smtClean="0"/>
              <a:t> un </a:t>
            </a:r>
            <a:r>
              <a:rPr lang="en-US" dirty="0" err="1" smtClean="0"/>
              <a:t>problème</a:t>
            </a:r>
            <a:r>
              <a:rPr lang="en-US" dirty="0" smtClean="0"/>
              <a:t>?</a:t>
            </a:r>
            <a:br>
              <a:rPr lang="en-US" dirty="0" smtClean="0"/>
            </a:br>
            <a:r>
              <a:rPr lang="en-US" dirty="0" smtClean="0"/>
              <a:t>Il </a:t>
            </a:r>
            <a:r>
              <a:rPr lang="en-US" dirty="0" err="1" smtClean="0"/>
              <a:t>n'existe</a:t>
            </a:r>
            <a:r>
              <a:rPr lang="en-US" dirty="0" smtClean="0"/>
              <a:t> pas de </a:t>
            </a:r>
            <a:r>
              <a:rPr lang="en-US" dirty="0" err="1" smtClean="0"/>
              <a:t>données</a:t>
            </a:r>
            <a:r>
              <a:rPr lang="en-US" dirty="0" smtClean="0"/>
              <a:t> qui </a:t>
            </a:r>
            <a:r>
              <a:rPr lang="en-US" dirty="0" err="1" smtClean="0"/>
              <a:t>ressemble</a:t>
            </a:r>
            <a:r>
              <a:rPr lang="en-US" dirty="0" smtClean="0"/>
              <a:t> </a:t>
            </a:r>
            <a:r>
              <a:rPr lang="en-US" dirty="0" err="1" smtClean="0"/>
              <a:t>à</a:t>
            </a:r>
            <a:r>
              <a:rPr lang="en-US" dirty="0" smtClean="0"/>
              <a:t> la </a:t>
            </a:r>
            <a:r>
              <a:rPr lang="en-US" dirty="0" err="1" smtClean="0"/>
              <a:t>pratique</a:t>
            </a:r>
            <a:r>
              <a:rPr lang="en-US" dirty="0" smtClean="0"/>
              <a:t> </a:t>
            </a:r>
            <a:r>
              <a:rPr lang="en-US" dirty="0" err="1" smtClean="0"/>
              <a:t>enseignante</a:t>
            </a:r>
            <a:r>
              <a:rPr lang="en-US" dirty="0" smtClean="0"/>
              <a:t> </a:t>
            </a:r>
            <a:r>
              <a:rPr lang="en-US" dirty="0" err="1" smtClean="0"/>
              <a:t>ou</a:t>
            </a:r>
            <a:r>
              <a:rPr lang="en-US" dirty="0" smtClean="0"/>
              <a:t> </a:t>
            </a:r>
            <a:r>
              <a:rPr lang="en-US" dirty="0" err="1" smtClean="0"/>
              <a:t>l'impact</a:t>
            </a:r>
            <a:r>
              <a:rPr lang="en-US" dirty="0" smtClean="0"/>
              <a:t> de la </a:t>
            </a:r>
            <a:r>
              <a:rPr lang="en-US" dirty="0" err="1" smtClean="0"/>
              <a:t>communauté</a:t>
            </a:r>
            <a:r>
              <a:rPr lang="en-US" dirty="0" smtClean="0"/>
              <a:t> et des parents en </a:t>
            </a:r>
            <a:r>
              <a:rPr lang="en-US" dirty="0" err="1" smtClean="0"/>
              <a:t>mettre</a:t>
            </a:r>
            <a:r>
              <a:rPr lang="en-US" dirty="0" smtClean="0"/>
              <a:t>.</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293FCC86-5CD5-5C43-B86F-2405553255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example if we look at this</a:t>
            </a:r>
            <a:r>
              <a:rPr lang="en-US" baseline="0" dirty="0" smtClean="0"/>
              <a:t> slide we can see an example of the triangulation of data supporting the existence of a problem.</a:t>
            </a:r>
          </a:p>
          <a:p>
            <a:pPr marL="228600" indent="-228600">
              <a:buAutoNum type="arabicParenR"/>
            </a:pPr>
            <a:r>
              <a:rPr lang="en-US" baseline="0" dirty="0" smtClean="0"/>
              <a:t>Standardized data: (READ) 57%....................</a:t>
            </a:r>
          </a:p>
          <a:p>
            <a:pPr marL="228600" indent="-228600">
              <a:buAutoNum type="arabicParenR"/>
            </a:pPr>
            <a:r>
              <a:rPr lang="en-US" baseline="0" dirty="0" smtClean="0"/>
              <a:t>School based data: (READ) 57%...................</a:t>
            </a:r>
          </a:p>
          <a:p>
            <a:pPr marL="228600" indent="-228600">
              <a:buAutoNum type="arabicParenR"/>
            </a:pPr>
            <a:r>
              <a:rPr lang="en-US" baseline="0" dirty="0" smtClean="0"/>
              <a:t>Perceptual data: (READ) ALL Grade 7 and 8 Level 1 students………….</a:t>
            </a:r>
          </a:p>
          <a:p>
            <a:pPr marL="228600" indent="-228600">
              <a:buAutoNum type="arabicParenR"/>
            </a:pPr>
            <a:endParaRPr lang="en-US" baseline="0" dirty="0" smtClean="0"/>
          </a:p>
          <a:p>
            <a:pPr marL="228600" indent="-228600">
              <a:buNone/>
            </a:pPr>
            <a:r>
              <a:rPr lang="en-US" baseline="0" dirty="0" smtClean="0"/>
              <a:t>There is a big problem!!!</a:t>
            </a:r>
          </a:p>
          <a:p>
            <a:pPr marL="228600" indent="-228600">
              <a:buNone/>
            </a:pPr>
            <a:endParaRPr lang="en-US" baseline="0" dirty="0" smtClean="0"/>
          </a:p>
          <a:p>
            <a:pPr marL="228600" indent="-228600">
              <a:buNone/>
            </a:pPr>
            <a:r>
              <a:rPr lang="fr-FR" dirty="0" smtClean="0"/>
              <a:t>Ainsi, par exemple si l'on regarde cette diapositive, nous pouvons voir un exemple de la triangulation des données démontrant l'existence d'un problème.</a:t>
            </a:r>
            <a:br>
              <a:rPr lang="fr-FR" dirty="0" smtClean="0"/>
            </a:br>
            <a:r>
              <a:rPr lang="fr-FR" dirty="0" smtClean="0"/>
              <a:t>Les données normalisées: (READ) 57% ....................</a:t>
            </a:r>
            <a:br>
              <a:rPr lang="fr-FR" dirty="0" smtClean="0"/>
            </a:br>
            <a:r>
              <a:rPr lang="fr-FR" dirty="0" smtClean="0"/>
              <a:t>Ecole fondée données: (READ) 57% ...................</a:t>
            </a:r>
            <a:br>
              <a:rPr lang="fr-FR" dirty="0" smtClean="0"/>
            </a:br>
            <a:r>
              <a:rPr lang="fr-FR" dirty="0" smtClean="0"/>
              <a:t>Données perceptives: (LIRE) les 7 et 8 e année de niveau 1, les élèves .............</a:t>
            </a:r>
            <a:br>
              <a:rPr lang="fr-FR" dirty="0" smtClean="0"/>
            </a:br>
            <a:r>
              <a:rPr lang="fr-FR" dirty="0" smtClean="0"/>
              <a:t/>
            </a:r>
            <a:br>
              <a:rPr lang="fr-FR" dirty="0" smtClean="0"/>
            </a:br>
            <a:r>
              <a:rPr lang="fr-FR" dirty="0" smtClean="0"/>
              <a:t>Il </a:t>
            </a:r>
            <a:r>
              <a:rPr lang="fr-FR" dirty="0" err="1" smtClean="0"/>
              <a:t>ya</a:t>
            </a:r>
            <a:r>
              <a:rPr lang="fr-FR" dirty="0" smtClean="0"/>
              <a:t> un gros problème!</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looking at the data on some of the coming charts, we want to clarify the levels that refer to student outcomes in schools….The levels above explain the achievement of the students (READ THE CHART)</a:t>
            </a:r>
          </a:p>
          <a:p>
            <a:endParaRPr lang="en-US" baseline="0" dirty="0" smtClean="0"/>
          </a:p>
          <a:p>
            <a:r>
              <a:rPr lang="fr-FR" dirty="0" smtClean="0"/>
              <a:t>Lorsque l'on regarde les données sur certaines de ces cartes à venir, nous voulons clarifier les niveaux qui se réfèrent aux résultats des élèves dans les écoles .... Les niveaux ci-dessus expliquent la réalisation des élèves (lire le tableau)</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group will now be given some data slides to explore….Data that reflects the TDSB system.  When you receive your charts, work in groups to answer the following questions:  (READ THE SLIDE) After a few minutes, we will have each group share their responses and we will share all of the data collectively.  </a:t>
            </a:r>
          </a:p>
          <a:p>
            <a:endParaRPr lang="en-US" baseline="0" dirty="0" smtClean="0"/>
          </a:p>
          <a:p>
            <a:r>
              <a:rPr lang="fr-FR" dirty="0" smtClean="0"/>
              <a:t>Chaque groupe va maintenant donner quelques diapositives de données à explorer .... Données qui reflète le système TDSB. Lorsque vous recevez vos cartes, le travail en groupes pour répondre aux questions suivantes: (lire la diapositive) Après quelques minutes, nous aurons chaque groupe de partager leurs réponses et nous allons partager toutes les données collectivement.</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1</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1</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2</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this data can</a:t>
            </a:r>
            <a:r>
              <a:rPr lang="en-US" baseline="0" dirty="0" smtClean="0"/>
              <a:t> provide ammunition for positive change in schools there are some who believe that collecting demographic information reinforces discrimination. </a:t>
            </a:r>
            <a:r>
              <a:rPr lang="en-US" dirty="0" smtClean="0"/>
              <a:t>In Ontario the OHRC has determined</a:t>
            </a:r>
            <a:r>
              <a:rPr lang="en-US" baseline="0" dirty="0" smtClean="0"/>
              <a:t> the opposite (Read Quote)</a:t>
            </a:r>
          </a:p>
          <a:p>
            <a:endParaRPr lang="en-US" baseline="0" dirty="0" smtClean="0"/>
          </a:p>
          <a:p>
            <a:r>
              <a:rPr lang="fr-FR" dirty="0" smtClean="0"/>
              <a:t>Bien que ces données peuvent fournir des munitions pour un changement positif dans les écoles, </a:t>
            </a:r>
            <a:r>
              <a:rPr lang="fr-FR" smtClean="0"/>
              <a:t>il y a </a:t>
            </a:r>
            <a:r>
              <a:rPr lang="fr-FR" dirty="0" smtClean="0"/>
              <a:t>certains qui croient que la collecte de données démographiques renforce la discrimination. En Ontario, la CODP a déterminé le contraire (citation Lire)</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a:t>
            </a:fld>
            <a:endParaRPr lang="en-US"/>
          </a:p>
        </p:txBody>
      </p:sp>
    </p:spTree>
    <p:extLst>
      <p:ext uri="{BB962C8B-B14F-4D97-AF65-F5344CB8AC3E}">
        <p14:creationId xmlns:p14="http://schemas.microsoft.com/office/powerpoint/2010/main" xmlns="" val="3131743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2</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2</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21</a:t>
            </a:fld>
            <a:endParaRPr lang="en-US"/>
          </a:p>
        </p:txBody>
      </p:sp>
    </p:spTree>
    <p:extLst>
      <p:ext uri="{BB962C8B-B14F-4D97-AF65-F5344CB8AC3E}">
        <p14:creationId xmlns:p14="http://schemas.microsoft.com/office/powerpoint/2010/main" xmlns="" val="373848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2</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22</a:t>
            </a:fld>
            <a:endParaRPr lang="en-US"/>
          </a:p>
        </p:txBody>
      </p:sp>
    </p:spTree>
    <p:extLst>
      <p:ext uri="{BB962C8B-B14F-4D97-AF65-F5344CB8AC3E}">
        <p14:creationId xmlns:p14="http://schemas.microsoft.com/office/powerpoint/2010/main" xmlns="" val="2296252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3</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3</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3</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4</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4</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2009 after many years of community struggle the TDSB opened the first </a:t>
            </a:r>
            <a:r>
              <a:rPr lang="en-US" baseline="0" dirty="0" err="1" smtClean="0"/>
              <a:t>Africentric</a:t>
            </a:r>
            <a:r>
              <a:rPr lang="en-US" baseline="0" dirty="0" smtClean="0"/>
              <a:t> School. Black parents and community members had for years been fighting the school board to do something to create more equitable outcomes for their children. Data had been released in 2006 which showed that 42% of students born in the English-Speaking Caribbean were being pushed out of secondary school. This data became an important of the argument advocating for an </a:t>
            </a:r>
            <a:r>
              <a:rPr lang="en-US" baseline="0" dirty="0" err="1" smtClean="0"/>
              <a:t>Africentric</a:t>
            </a:r>
            <a:r>
              <a:rPr lang="en-US" baseline="0" dirty="0" smtClean="0"/>
              <a:t> School.</a:t>
            </a:r>
          </a:p>
          <a:p>
            <a:endParaRPr lang="en-US" baseline="0" dirty="0" smtClean="0"/>
          </a:p>
          <a:p>
            <a:pPr rtl="0"/>
            <a:r>
              <a:rPr lang="en-US" dirty="0" smtClean="0"/>
              <a:t>En 2009, après </a:t>
            </a:r>
            <a:r>
              <a:rPr lang="en-US" dirty="0" err="1" smtClean="0"/>
              <a:t>plusieurs</a:t>
            </a:r>
            <a:r>
              <a:rPr lang="en-US" dirty="0" smtClean="0"/>
              <a:t> </a:t>
            </a:r>
            <a:r>
              <a:rPr lang="en-US" dirty="0" err="1" smtClean="0"/>
              <a:t>années</a:t>
            </a:r>
            <a:r>
              <a:rPr lang="en-US" dirty="0" smtClean="0"/>
              <a:t> de </a:t>
            </a:r>
            <a:r>
              <a:rPr lang="en-US" dirty="0" err="1" smtClean="0"/>
              <a:t>lutte</a:t>
            </a:r>
            <a:r>
              <a:rPr lang="en-US" dirty="0" smtClean="0"/>
              <a:t> </a:t>
            </a:r>
            <a:r>
              <a:rPr lang="en-US" dirty="0" err="1" smtClean="0"/>
              <a:t>communautaire</a:t>
            </a:r>
            <a:r>
              <a:rPr lang="en-US" dirty="0" smtClean="0"/>
              <a:t> du TDSB a </a:t>
            </a:r>
            <a:r>
              <a:rPr lang="en-US" dirty="0" err="1" smtClean="0"/>
              <a:t>ouvert</a:t>
            </a:r>
            <a:r>
              <a:rPr lang="en-US" dirty="0" smtClean="0"/>
              <a:t> la première </a:t>
            </a:r>
            <a:r>
              <a:rPr lang="en-US" dirty="0" err="1" smtClean="0"/>
              <a:t>école</a:t>
            </a:r>
            <a:r>
              <a:rPr lang="en-US" dirty="0" smtClean="0"/>
              <a:t> </a:t>
            </a:r>
            <a:r>
              <a:rPr lang="en-US" dirty="0" err="1" smtClean="0"/>
              <a:t>afrocentrique</a:t>
            </a:r>
            <a:r>
              <a:rPr lang="en-US" dirty="0" smtClean="0"/>
              <a:t>. Parents noirs et </a:t>
            </a:r>
            <a:r>
              <a:rPr lang="en-US" dirty="0" err="1" smtClean="0"/>
              <a:t>membres</a:t>
            </a:r>
            <a:r>
              <a:rPr lang="en-US" dirty="0" smtClean="0"/>
              <a:t> de la </a:t>
            </a:r>
            <a:r>
              <a:rPr lang="en-US" dirty="0" err="1" smtClean="0"/>
              <a:t>communauté</a:t>
            </a:r>
            <a:r>
              <a:rPr lang="en-US" dirty="0" smtClean="0"/>
              <a:t> </a:t>
            </a:r>
            <a:r>
              <a:rPr lang="en-US" dirty="0" err="1" smtClean="0"/>
              <a:t>avaient</a:t>
            </a:r>
            <a:r>
              <a:rPr lang="en-US" dirty="0" smtClean="0"/>
              <a:t> </a:t>
            </a:r>
            <a:r>
              <a:rPr lang="en-US" dirty="0" err="1" smtClean="0"/>
              <a:t>été</a:t>
            </a:r>
            <a:r>
              <a:rPr lang="en-US" dirty="0" smtClean="0"/>
              <a:t> pendant des </a:t>
            </a:r>
            <a:r>
              <a:rPr lang="en-US" dirty="0" err="1" smtClean="0"/>
              <a:t>années</a:t>
            </a:r>
            <a:r>
              <a:rPr lang="en-US" dirty="0" smtClean="0"/>
              <a:t> la </a:t>
            </a:r>
            <a:r>
              <a:rPr lang="en-US" dirty="0" err="1" smtClean="0"/>
              <a:t>lutte</a:t>
            </a:r>
            <a:r>
              <a:rPr lang="en-US" dirty="0" smtClean="0"/>
              <a:t> </a:t>
            </a:r>
            <a:r>
              <a:rPr lang="en-US" dirty="0" err="1" smtClean="0"/>
              <a:t>contre</a:t>
            </a:r>
            <a:r>
              <a:rPr lang="en-US" dirty="0" smtClean="0"/>
              <a:t> la commission </a:t>
            </a:r>
            <a:r>
              <a:rPr lang="en-US" dirty="0" err="1" smtClean="0"/>
              <a:t>scolaire</a:t>
            </a:r>
            <a:r>
              <a:rPr lang="en-US" dirty="0" smtClean="0"/>
              <a:t> de faire </a:t>
            </a:r>
            <a:r>
              <a:rPr lang="en-US" dirty="0" err="1" smtClean="0"/>
              <a:t>quelque</a:t>
            </a:r>
            <a:r>
              <a:rPr lang="en-US" dirty="0" smtClean="0"/>
              <a:t> chose pour </a:t>
            </a:r>
            <a:r>
              <a:rPr lang="en-US" dirty="0" err="1" smtClean="0"/>
              <a:t>créer</a:t>
            </a:r>
            <a:r>
              <a:rPr lang="en-US" dirty="0" smtClean="0"/>
              <a:t> des </a:t>
            </a:r>
            <a:r>
              <a:rPr lang="en-US" dirty="0" err="1" smtClean="0"/>
              <a:t>résultats</a:t>
            </a:r>
            <a:r>
              <a:rPr lang="en-US" dirty="0" smtClean="0"/>
              <a:t> plus </a:t>
            </a:r>
            <a:r>
              <a:rPr lang="en-US" dirty="0" err="1" smtClean="0"/>
              <a:t>équitables</a:t>
            </a:r>
            <a:r>
              <a:rPr lang="en-US" dirty="0" smtClean="0"/>
              <a:t> pour </a:t>
            </a:r>
            <a:r>
              <a:rPr lang="en-US" dirty="0" err="1" smtClean="0"/>
              <a:t>leurs</a:t>
            </a:r>
            <a:r>
              <a:rPr lang="en-US" dirty="0" smtClean="0"/>
              <a:t> </a:t>
            </a:r>
            <a:r>
              <a:rPr lang="en-US" dirty="0" err="1" smtClean="0"/>
              <a:t>enfants</a:t>
            </a:r>
            <a:r>
              <a:rPr lang="en-US" dirty="0" smtClean="0"/>
              <a:t>. Les </a:t>
            </a:r>
            <a:r>
              <a:rPr lang="en-US" dirty="0" err="1" smtClean="0"/>
              <a:t>données</a:t>
            </a:r>
            <a:r>
              <a:rPr lang="en-US" dirty="0" smtClean="0"/>
              <a:t> </a:t>
            </a:r>
            <a:r>
              <a:rPr lang="en-US" dirty="0" err="1" smtClean="0"/>
              <a:t>ont</a:t>
            </a:r>
            <a:r>
              <a:rPr lang="en-US" dirty="0" smtClean="0"/>
              <a:t> </a:t>
            </a:r>
            <a:r>
              <a:rPr lang="en-US" dirty="0" err="1" smtClean="0"/>
              <a:t>été</a:t>
            </a:r>
            <a:r>
              <a:rPr lang="en-US" dirty="0" smtClean="0"/>
              <a:t> </a:t>
            </a:r>
            <a:r>
              <a:rPr lang="en-US" dirty="0" err="1" smtClean="0"/>
              <a:t>libérés</a:t>
            </a:r>
            <a:r>
              <a:rPr lang="en-US" dirty="0" smtClean="0"/>
              <a:t> en 2006 qui a </a:t>
            </a:r>
            <a:r>
              <a:rPr lang="en-US" dirty="0" err="1" smtClean="0"/>
              <a:t>montré</a:t>
            </a:r>
            <a:r>
              <a:rPr lang="en-US" dirty="0" smtClean="0"/>
              <a:t> </a:t>
            </a:r>
            <a:r>
              <a:rPr lang="en-US" dirty="0" err="1" smtClean="0"/>
              <a:t>que</a:t>
            </a:r>
            <a:r>
              <a:rPr lang="en-US" dirty="0" smtClean="0"/>
              <a:t> 42% des </a:t>
            </a:r>
            <a:r>
              <a:rPr lang="en-US" dirty="0" err="1" smtClean="0"/>
              <a:t>élèves</a:t>
            </a:r>
            <a:r>
              <a:rPr lang="en-US" dirty="0" smtClean="0"/>
              <a:t> </a:t>
            </a:r>
            <a:r>
              <a:rPr lang="en-US" dirty="0" err="1" smtClean="0"/>
              <a:t>nés</a:t>
            </a:r>
            <a:r>
              <a:rPr lang="en-US" dirty="0" smtClean="0"/>
              <a:t> </a:t>
            </a:r>
            <a:r>
              <a:rPr lang="en-US" dirty="0" err="1" smtClean="0"/>
              <a:t>dans</a:t>
            </a:r>
            <a:r>
              <a:rPr lang="en-US" dirty="0" smtClean="0"/>
              <a:t> le pays </a:t>
            </a:r>
            <a:r>
              <a:rPr lang="en-US" dirty="0" err="1" smtClean="0"/>
              <a:t>anglophones</a:t>
            </a:r>
            <a:r>
              <a:rPr lang="en-US" dirty="0" smtClean="0"/>
              <a:t> des </a:t>
            </a:r>
            <a:r>
              <a:rPr lang="en-US" dirty="0" err="1" smtClean="0"/>
              <a:t>Caraïbes</a:t>
            </a:r>
            <a:r>
              <a:rPr lang="en-US" dirty="0" smtClean="0"/>
              <a:t> </a:t>
            </a:r>
            <a:r>
              <a:rPr lang="en-US" dirty="0" err="1" smtClean="0"/>
              <a:t>ont</a:t>
            </a:r>
            <a:r>
              <a:rPr lang="en-US" dirty="0" smtClean="0"/>
              <a:t> </a:t>
            </a:r>
            <a:r>
              <a:rPr lang="en-US" dirty="0" err="1" smtClean="0"/>
              <a:t>été</a:t>
            </a:r>
            <a:r>
              <a:rPr lang="en-US" dirty="0" smtClean="0"/>
              <a:t> </a:t>
            </a:r>
            <a:r>
              <a:rPr lang="en-US" dirty="0" err="1" smtClean="0"/>
              <a:t>poussés</a:t>
            </a:r>
            <a:r>
              <a:rPr lang="en-US" dirty="0" smtClean="0"/>
              <a:t> hors de </a:t>
            </a:r>
            <a:r>
              <a:rPr lang="en-US" dirty="0" err="1" smtClean="0"/>
              <a:t>l'école</a:t>
            </a:r>
            <a:r>
              <a:rPr lang="en-US" dirty="0" smtClean="0"/>
              <a:t> </a:t>
            </a:r>
            <a:r>
              <a:rPr lang="en-US" dirty="0" err="1" smtClean="0"/>
              <a:t>secondaire</a:t>
            </a:r>
            <a:r>
              <a:rPr lang="en-US" dirty="0" smtClean="0"/>
              <a:t>. </a:t>
            </a:r>
            <a:r>
              <a:rPr lang="en-US" dirty="0" err="1" smtClean="0"/>
              <a:t>Ces</a:t>
            </a:r>
            <a:r>
              <a:rPr lang="en-US" dirty="0" smtClean="0"/>
              <a:t> </a:t>
            </a:r>
            <a:r>
              <a:rPr lang="en-US" dirty="0" err="1" smtClean="0"/>
              <a:t>données</a:t>
            </a:r>
            <a:r>
              <a:rPr lang="en-US" dirty="0" smtClean="0"/>
              <a:t> </a:t>
            </a:r>
            <a:r>
              <a:rPr lang="en-US" dirty="0" err="1" smtClean="0"/>
              <a:t>est</a:t>
            </a:r>
            <a:r>
              <a:rPr lang="en-US" dirty="0" smtClean="0"/>
              <a:t> </a:t>
            </a:r>
            <a:r>
              <a:rPr lang="en-US" dirty="0" err="1" smtClean="0"/>
              <a:t>devenu</a:t>
            </a:r>
            <a:r>
              <a:rPr lang="en-US" dirty="0" smtClean="0"/>
              <a:t> un important argument </a:t>
            </a:r>
            <a:r>
              <a:rPr lang="en-US" dirty="0" err="1" smtClean="0"/>
              <a:t>plaidant</a:t>
            </a:r>
            <a:r>
              <a:rPr lang="en-US" dirty="0" smtClean="0"/>
              <a:t> pour </a:t>
            </a:r>
            <a:r>
              <a:rPr lang="en-US" dirty="0" err="1" smtClean="0"/>
              <a:t>une</a:t>
            </a:r>
            <a:r>
              <a:rPr lang="en-US" dirty="0" smtClean="0"/>
              <a:t> </a:t>
            </a:r>
            <a:r>
              <a:rPr lang="en-US" dirty="0" err="1" smtClean="0"/>
              <a:t>école</a:t>
            </a:r>
            <a:r>
              <a:rPr lang="en-US" dirty="0" smtClean="0"/>
              <a:t> </a:t>
            </a:r>
            <a:r>
              <a:rPr lang="en-US" dirty="0" err="1" smtClean="0"/>
              <a:t>afrocentrique</a:t>
            </a:r>
            <a:r>
              <a:rPr lang="en-US" dirty="0" smtClean="0"/>
              <a:t>.</a:t>
            </a:r>
          </a:p>
          <a:p>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members</a:t>
            </a:r>
            <a:r>
              <a:rPr lang="en-US" baseline="0" dirty="0" smtClean="0"/>
              <a:t> of the Latino community in Toronto approached the Centre for Urban Schooling to explore the reasons for the 40% push out rate of Spanish-speaking students in Toronto. These discussions led to the creation of </a:t>
            </a:r>
            <a:r>
              <a:rPr lang="en-US" baseline="0" dirty="0" err="1" smtClean="0"/>
              <a:t>Proyecto</a:t>
            </a:r>
            <a:r>
              <a:rPr lang="en-US" baseline="0" dirty="0" smtClean="0"/>
              <a:t> Latino a collaborative research project that explores how Latino/a students explain the factors that influence their experiences. The popularity of the research project with Latino/a youth led to the research project becoming an on-going credit course in Spanish where students continue to engage in Participatory Action Research projects exploring their own experiences.</a:t>
            </a:r>
          </a:p>
          <a:p>
            <a:endParaRPr lang="en-US" baseline="0" dirty="0" smtClean="0"/>
          </a:p>
          <a:p>
            <a:r>
              <a:rPr lang="fr-FR" dirty="0" smtClean="0"/>
              <a:t>En 2008, les membres de la communauté latino-américaine à Toronto approché le Centre d'enseignement urbaine d'explorer les raisons pour les 40% de taux de pousser élèves hispanophones de Toronto. Ces discussions ont abouti à la création de </a:t>
            </a:r>
            <a:r>
              <a:rPr lang="fr-FR" dirty="0" err="1" smtClean="0"/>
              <a:t>Proyecto</a:t>
            </a:r>
            <a:r>
              <a:rPr lang="fr-FR" dirty="0" smtClean="0"/>
              <a:t> Latino un projet de recherche collaboratif qui examine comment Latino / a aux élèves d'expliquer les facteurs qui influencent leurs expériences. La popularité du projet de recherche avec des Latino / un jeune a conduit au projet de recherche devient un parcours de crédit en cours en espagnol où les élèves continuent à s'engager dans des projets de recherche-action participative qui explorent leurs propres expériences.</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29</a:t>
            </a:fld>
            <a:endParaRPr lang="en-US"/>
          </a:p>
        </p:txBody>
      </p:sp>
    </p:spTree>
    <p:extLst>
      <p:ext uri="{BB962C8B-B14F-4D97-AF65-F5344CB8AC3E}">
        <p14:creationId xmlns:p14="http://schemas.microsoft.com/office/powerpoint/2010/main" xmlns="" val="23434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Ontario support</a:t>
            </a:r>
            <a:r>
              <a:rPr lang="en-US" baseline="0" dirty="0" smtClean="0"/>
              <a:t> for demo data.</a:t>
            </a:r>
          </a:p>
          <a:p>
            <a:r>
              <a:rPr lang="en-US" baseline="0" dirty="0" smtClean="0"/>
              <a:t>For the next group of slides we will be examining some of the ways that demographic data has been collected in the Toronto District School Board.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 </a:t>
            </a:r>
            <a:r>
              <a:rPr lang="en-US" dirty="0" err="1" smtClean="0"/>
              <a:t>autre</a:t>
            </a:r>
            <a:r>
              <a:rPr lang="en-US" dirty="0" smtClean="0"/>
              <a:t> </a:t>
            </a:r>
            <a:r>
              <a:rPr lang="en-US" dirty="0" err="1" smtClean="0"/>
              <a:t>soutien</a:t>
            </a:r>
            <a:r>
              <a:rPr lang="en-US" dirty="0" smtClean="0"/>
              <a:t> en</a:t>
            </a:r>
            <a:r>
              <a:rPr lang="en-US" baseline="0" dirty="0" smtClean="0"/>
              <a:t> </a:t>
            </a:r>
            <a:r>
              <a:rPr lang="en-US" dirty="0" smtClean="0"/>
              <a:t>Ontario pour les </a:t>
            </a:r>
            <a:r>
              <a:rPr lang="en-US" dirty="0" err="1" smtClean="0"/>
              <a:t>données</a:t>
            </a:r>
            <a:r>
              <a:rPr lang="en-US" dirty="0" smtClean="0"/>
              <a:t> </a:t>
            </a:r>
            <a:r>
              <a:rPr lang="en-US" dirty="0" err="1" smtClean="0"/>
              <a:t>démographiques</a:t>
            </a:r>
            <a:r>
              <a:rPr lang="en-US" dirty="0" smtClean="0"/>
              <a:t>.</a:t>
            </a:r>
            <a:br>
              <a:rPr lang="en-US" dirty="0" smtClean="0"/>
            </a:br>
            <a:r>
              <a:rPr lang="en-US" dirty="0" smtClean="0"/>
              <a:t>(read slide))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Pour le prochain </a:t>
            </a:r>
            <a:r>
              <a:rPr lang="en-US" dirty="0" err="1" smtClean="0"/>
              <a:t>groupe</a:t>
            </a:r>
            <a:r>
              <a:rPr lang="en-US" dirty="0" smtClean="0"/>
              <a:t> de </a:t>
            </a:r>
            <a:r>
              <a:rPr lang="en-US" dirty="0" err="1" smtClean="0"/>
              <a:t>diapositives</a:t>
            </a:r>
            <a:r>
              <a:rPr lang="en-US" dirty="0" smtClean="0"/>
              <a:t> nous </a:t>
            </a:r>
            <a:r>
              <a:rPr lang="en-US" dirty="0" err="1" smtClean="0"/>
              <a:t>allons</a:t>
            </a:r>
            <a:r>
              <a:rPr lang="en-US" dirty="0" smtClean="0"/>
              <a:t> examiner </a:t>
            </a:r>
            <a:r>
              <a:rPr lang="en-US" dirty="0" err="1" smtClean="0"/>
              <a:t>quelques-unes</a:t>
            </a:r>
            <a:r>
              <a:rPr lang="en-US" dirty="0" smtClean="0"/>
              <a:t> des </a:t>
            </a:r>
            <a:r>
              <a:rPr lang="en-US" dirty="0" err="1" smtClean="0"/>
              <a:t>façons</a:t>
            </a:r>
            <a:r>
              <a:rPr lang="en-US" dirty="0" smtClean="0"/>
              <a:t> </a:t>
            </a:r>
            <a:r>
              <a:rPr lang="en-US" dirty="0" err="1" smtClean="0"/>
              <a:t>dont</a:t>
            </a:r>
            <a:r>
              <a:rPr lang="en-US" dirty="0" smtClean="0"/>
              <a:t> les </a:t>
            </a:r>
            <a:r>
              <a:rPr lang="en-US" dirty="0" err="1" smtClean="0"/>
              <a:t>données</a:t>
            </a:r>
            <a:r>
              <a:rPr lang="en-US" dirty="0" smtClean="0"/>
              <a:t> </a:t>
            </a:r>
            <a:r>
              <a:rPr lang="en-US" dirty="0" err="1" smtClean="0"/>
              <a:t>démographiques</a:t>
            </a:r>
            <a:r>
              <a:rPr lang="en-US" dirty="0" smtClean="0"/>
              <a:t> </a:t>
            </a:r>
            <a:r>
              <a:rPr lang="en-US" dirty="0" err="1" smtClean="0"/>
              <a:t>ont</a:t>
            </a:r>
            <a:r>
              <a:rPr lang="en-US" dirty="0" smtClean="0"/>
              <a:t> </a:t>
            </a:r>
            <a:r>
              <a:rPr lang="en-US" dirty="0" err="1" smtClean="0"/>
              <a:t>été</a:t>
            </a:r>
            <a:r>
              <a:rPr lang="en-US" dirty="0" smtClean="0"/>
              <a:t> </a:t>
            </a:r>
            <a:r>
              <a:rPr lang="en-US" dirty="0" err="1" smtClean="0"/>
              <a:t>recueillies</a:t>
            </a:r>
            <a:r>
              <a:rPr lang="en-US" dirty="0" smtClean="0"/>
              <a:t> </a:t>
            </a:r>
            <a:r>
              <a:rPr lang="en-US" dirty="0" err="1" smtClean="0"/>
              <a:t>dans</a:t>
            </a:r>
            <a:r>
              <a:rPr lang="en-US" dirty="0" smtClean="0"/>
              <a:t> le Toronto District School Board.</a:t>
            </a:r>
          </a:p>
          <a:p>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3</a:t>
            </a:fld>
            <a:endParaRPr lang="en-US"/>
          </a:p>
        </p:txBody>
      </p:sp>
    </p:spTree>
    <p:extLst>
      <p:ext uri="{BB962C8B-B14F-4D97-AF65-F5344CB8AC3E}">
        <p14:creationId xmlns:p14="http://schemas.microsoft.com/office/powerpoint/2010/main" xmlns="" val="3888226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3FCC86-5CD5-5C43-B86F-240555325536}"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Breaking down data by demographic characteristics, also known as disaggregating data, is a fairly new practice in Canada.  However, it is an essential practice that can help to shine the light on issues that we must address as a school system that is trying to be equitable to all learners.  </a:t>
            </a:r>
            <a:endParaRPr lang="en-US" dirty="0" smtClean="0"/>
          </a:p>
          <a:p>
            <a:endParaRPr lang="en-US" dirty="0" smtClean="0"/>
          </a:p>
          <a:p>
            <a:r>
              <a:rPr lang="en-US" dirty="0" smtClean="0"/>
              <a:t>For our first slide….Who is</a:t>
            </a:r>
            <a:r>
              <a:rPr lang="en-US" baseline="0" dirty="0" smtClean="0"/>
              <a:t> sitting in </a:t>
            </a:r>
            <a:r>
              <a:rPr lang="en-US" baseline="0" dirty="0" err="1" smtClean="0"/>
              <a:t>othe</a:t>
            </a:r>
            <a:r>
              <a:rPr lang="en-US" baseline="0" dirty="0" smtClean="0"/>
              <a:t> classrooms?  What does </a:t>
            </a:r>
            <a:r>
              <a:rPr lang="en-US" baseline="0" dirty="0" err="1" smtClean="0"/>
              <a:t>othe</a:t>
            </a:r>
            <a:r>
              <a:rPr lang="en-US" baseline="0" dirty="0" smtClean="0"/>
              <a:t> system look like by racial background?  (REFER TO SLIDE—in particular 29% white) </a:t>
            </a:r>
          </a:p>
          <a:p>
            <a:r>
              <a:rPr lang="en-US" baseline="0" dirty="0" smtClean="0"/>
              <a:t>For the purposes of TDSB data collection and analysis, the groups are defined as follows:</a:t>
            </a:r>
          </a:p>
          <a:p>
            <a:r>
              <a:rPr lang="en-US" baseline="0" dirty="0" smtClean="0"/>
              <a:t>South Asian:  India, Pakistan, Bangladesh, Sri Lanka, Guyana, and Trinidad</a:t>
            </a:r>
          </a:p>
          <a:p>
            <a:r>
              <a:rPr lang="en-US" baseline="0" dirty="0" smtClean="0"/>
              <a:t>East Asian:  China, Hong Kong, Korea, and Japan</a:t>
            </a:r>
          </a:p>
          <a:p>
            <a:r>
              <a:rPr lang="en-US" baseline="0" dirty="0" smtClean="0"/>
              <a:t>Southeast Asian:  Vietnam, Cambodia, Laos, and the Philippines</a:t>
            </a:r>
          </a:p>
          <a:p>
            <a:r>
              <a:rPr lang="en-US" baseline="0" dirty="0" smtClean="0"/>
              <a:t>Black:  Caribbean, African and Multi-generational Canadian born</a:t>
            </a:r>
          </a:p>
          <a:p>
            <a:r>
              <a:rPr lang="en-US" baseline="0" dirty="0" smtClean="0"/>
              <a:t>Middle Eastern:  Iran, Iraq, Afghanistan</a:t>
            </a:r>
          </a:p>
          <a:p>
            <a:r>
              <a:rPr lang="en-US" baseline="0" dirty="0" smtClean="0"/>
              <a:t>Latin American:  Spanish speaking/Latino/a</a:t>
            </a:r>
          </a:p>
          <a:p>
            <a:r>
              <a:rPr lang="en-US" baseline="0" dirty="0" smtClean="0"/>
              <a:t>White:  Predominantly of European descent </a:t>
            </a:r>
          </a:p>
          <a:p>
            <a:endParaRPr lang="en-US" baseline="0" dirty="0" smtClean="0"/>
          </a:p>
          <a:p>
            <a:r>
              <a:rPr lang="fr-FR" dirty="0" smtClean="0"/>
              <a:t>Ventiler les données selon les caractéristiques démographiques, est une pratique relativement nouvelle au Canada. Cependant, il est une pratique essentielle qui peut aider à briller la lumière sur les questions que nous devons aborder comme un système scolaire qui est d'essayer d'être équitable à tous les </a:t>
            </a:r>
            <a:r>
              <a:rPr lang="fr-FR" dirty="0" err="1" smtClean="0"/>
              <a:t>etudiants</a:t>
            </a:r>
            <a:r>
              <a:rPr lang="fr-FR" dirty="0" smtClean="0"/>
              <a:t>.</a:t>
            </a:r>
            <a:br>
              <a:rPr lang="fr-FR" dirty="0" smtClean="0"/>
            </a:br>
            <a:r>
              <a:rPr lang="fr-FR" dirty="0" smtClean="0"/>
              <a:t/>
            </a:r>
            <a:br>
              <a:rPr lang="fr-FR" dirty="0" smtClean="0"/>
            </a:br>
            <a:r>
              <a:rPr lang="fr-FR" dirty="0" smtClean="0"/>
              <a:t>Pour notre première diapositive .... Qui est assis en classe? Qu'est-ce que le système ressemblent par origine raciale? </a:t>
            </a:r>
          </a:p>
          <a:p>
            <a:r>
              <a:rPr lang="fr-FR" dirty="0" smtClean="0"/>
              <a:t>(Pour</a:t>
            </a:r>
            <a:r>
              <a:rPr lang="fr-FR" baseline="0" dirty="0" smtClean="0"/>
              <a:t> le</a:t>
            </a:r>
            <a:r>
              <a:rPr lang="fr-FR" dirty="0" smtClean="0"/>
              <a:t> TDSB les groupes sont définis comme suit:</a:t>
            </a:r>
            <a:br>
              <a:rPr lang="fr-FR" dirty="0" smtClean="0"/>
            </a:br>
            <a:r>
              <a:rPr lang="fr-FR" dirty="0" smtClean="0"/>
              <a:t>Asie du Sud: Inde, Pakistan, Bangladesh, Sri Lanka, en Guyane et à la Trinidad</a:t>
            </a:r>
            <a:br>
              <a:rPr lang="fr-FR" dirty="0" smtClean="0"/>
            </a:br>
            <a:r>
              <a:rPr lang="fr-FR" dirty="0" smtClean="0"/>
              <a:t>Asie de l'Est: Chine, Hong Kong, la Corée et le Japon</a:t>
            </a:r>
            <a:br>
              <a:rPr lang="fr-FR" dirty="0" smtClean="0"/>
            </a:br>
            <a:r>
              <a:rPr lang="fr-FR" dirty="0" smtClean="0"/>
              <a:t>Du Sud-Est asiatique: le Vietnam, le Cambodge, le Laos et les Philippines</a:t>
            </a:r>
            <a:br>
              <a:rPr lang="fr-FR" dirty="0" smtClean="0"/>
            </a:br>
            <a:r>
              <a:rPr lang="fr-FR" dirty="0" smtClean="0"/>
              <a:t>Noir: des Caraïbes, d'Afrique et multi-générationnelle nées au Canada</a:t>
            </a:r>
            <a:br>
              <a:rPr lang="fr-FR" dirty="0" smtClean="0"/>
            </a:br>
            <a:r>
              <a:rPr lang="fr-FR" dirty="0" smtClean="0"/>
              <a:t>Moyen-Orient: Iran, Irak, Afghanistan</a:t>
            </a:r>
            <a:br>
              <a:rPr lang="fr-FR" dirty="0" smtClean="0"/>
            </a:br>
            <a:r>
              <a:rPr lang="fr-FR" dirty="0" smtClean="0"/>
              <a:t>Amérique latine: hispanophone / latino / a</a:t>
            </a:r>
            <a:br>
              <a:rPr lang="fr-FR" dirty="0" smtClean="0"/>
            </a:br>
            <a:r>
              <a:rPr lang="fr-FR" dirty="0" smtClean="0"/>
              <a:t>Blanc: Principalement d'origine européenne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dirty="0">
                <a:latin typeface="Calibri" charset="0"/>
                <a:ea typeface="ＭＳ Ｐゴシック" charset="0"/>
                <a:cs typeface="ＭＳ Ｐゴシック" charset="0"/>
              </a:rPr>
              <a:t>Based on the Board’s October 2007 enrolment figures, the majority of the student population are Canadian-born, but the proportions are much higher in the younger grades (e.g., 87% for the kindergarten division) than in the more senior grades (e.g., 72% for the junior level, and 58% in the secondary school panel).  There are more foreign-born students at the higher than at the lower grade levels. </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dirty="0" err="1" smtClean="0"/>
              <a:t>Basé</a:t>
            </a:r>
            <a:r>
              <a:rPr lang="en-CA" dirty="0" smtClean="0"/>
              <a:t> </a:t>
            </a:r>
            <a:r>
              <a:rPr lang="en-CA" dirty="0" err="1" smtClean="0"/>
              <a:t>sur</a:t>
            </a:r>
            <a:r>
              <a:rPr lang="en-CA" baseline="0" dirty="0" smtClean="0"/>
              <a:t> </a:t>
            </a:r>
            <a:r>
              <a:rPr lang="en-CA" dirty="0" smtClean="0"/>
              <a:t>le </a:t>
            </a:r>
            <a:r>
              <a:rPr lang="en-CA" dirty="0" err="1" smtClean="0"/>
              <a:t>nombre</a:t>
            </a:r>
            <a:r>
              <a:rPr lang="en-CA" dirty="0" smtClean="0"/>
              <a:t> </a:t>
            </a:r>
            <a:r>
              <a:rPr lang="en-CA" dirty="0" err="1" smtClean="0"/>
              <a:t>d'inscriptions</a:t>
            </a:r>
            <a:r>
              <a:rPr lang="en-CA" dirty="0" smtClean="0"/>
              <a:t> en </a:t>
            </a:r>
            <a:r>
              <a:rPr lang="en-CA" dirty="0" err="1" smtClean="0"/>
              <a:t>octobre</a:t>
            </a:r>
            <a:r>
              <a:rPr lang="en-CA" dirty="0" smtClean="0"/>
              <a:t> 2007 et, la </a:t>
            </a:r>
            <a:r>
              <a:rPr lang="en-CA" dirty="0" err="1" smtClean="0"/>
              <a:t>majorité</a:t>
            </a:r>
            <a:r>
              <a:rPr lang="en-CA" dirty="0" smtClean="0"/>
              <a:t> de la population </a:t>
            </a:r>
            <a:r>
              <a:rPr lang="en-CA" dirty="0" err="1" smtClean="0"/>
              <a:t>étudiante</a:t>
            </a:r>
            <a:r>
              <a:rPr lang="en-CA" dirty="0" smtClean="0"/>
              <a:t> </a:t>
            </a:r>
            <a:r>
              <a:rPr lang="en-CA" dirty="0" err="1" smtClean="0"/>
              <a:t>sont</a:t>
            </a:r>
            <a:r>
              <a:rPr lang="en-CA" dirty="0" smtClean="0"/>
              <a:t> </a:t>
            </a:r>
            <a:r>
              <a:rPr lang="en-CA" dirty="0" err="1" smtClean="0"/>
              <a:t>nés</a:t>
            </a:r>
            <a:r>
              <a:rPr lang="en-CA" dirty="0" smtClean="0"/>
              <a:t> au Canada, </a:t>
            </a:r>
            <a:r>
              <a:rPr lang="en-CA" dirty="0" err="1" smtClean="0"/>
              <a:t>mais</a:t>
            </a:r>
            <a:r>
              <a:rPr lang="en-CA" dirty="0" smtClean="0"/>
              <a:t> les proportions </a:t>
            </a:r>
            <a:r>
              <a:rPr lang="en-CA" dirty="0" err="1" smtClean="0"/>
              <a:t>sont</a:t>
            </a:r>
            <a:r>
              <a:rPr lang="en-CA" dirty="0" smtClean="0"/>
              <a:t> beaucoup plus </a:t>
            </a:r>
            <a:r>
              <a:rPr lang="en-CA" dirty="0" err="1" smtClean="0"/>
              <a:t>élevés</a:t>
            </a:r>
            <a:r>
              <a:rPr lang="en-CA" dirty="0" smtClean="0"/>
              <a:t> pour les plus </a:t>
            </a:r>
            <a:r>
              <a:rPr lang="en-CA" dirty="0" err="1" smtClean="0"/>
              <a:t>jeunes</a:t>
            </a:r>
            <a:r>
              <a:rPr lang="en-CA" dirty="0" smtClean="0"/>
              <a:t> (par </a:t>
            </a:r>
            <a:r>
              <a:rPr lang="en-CA" dirty="0" err="1" smtClean="0"/>
              <a:t>exemple</a:t>
            </a:r>
            <a:r>
              <a:rPr lang="en-CA" dirty="0" smtClean="0"/>
              <a:t>, 87% pour la </a:t>
            </a:r>
            <a:r>
              <a:rPr lang="en-CA" dirty="0" err="1" smtClean="0"/>
              <a:t>maternelle</a:t>
            </a:r>
            <a:r>
              <a:rPr lang="en-CA" dirty="0" smtClean="0"/>
              <a:t>) </a:t>
            </a:r>
            <a:r>
              <a:rPr lang="en-CA" dirty="0" err="1" smtClean="0"/>
              <a:t>que</a:t>
            </a:r>
            <a:r>
              <a:rPr lang="en-CA" dirty="0" smtClean="0"/>
              <a:t> </a:t>
            </a:r>
            <a:r>
              <a:rPr lang="en-CA" dirty="0" err="1" smtClean="0"/>
              <a:t>dans</a:t>
            </a:r>
            <a:r>
              <a:rPr lang="en-CA" dirty="0" smtClean="0"/>
              <a:t> les classes plus </a:t>
            </a:r>
            <a:r>
              <a:rPr lang="en-CA" dirty="0" err="1" smtClean="0"/>
              <a:t>âgées</a:t>
            </a:r>
            <a:r>
              <a:rPr lang="en-CA" dirty="0" smtClean="0"/>
              <a:t> (par </a:t>
            </a:r>
            <a:r>
              <a:rPr lang="en-CA" dirty="0" err="1" smtClean="0"/>
              <a:t>exemple</a:t>
            </a:r>
            <a:r>
              <a:rPr lang="en-CA" dirty="0" smtClean="0"/>
              <a:t>, 72 % pour le </a:t>
            </a:r>
            <a:r>
              <a:rPr lang="en-CA" dirty="0" err="1" smtClean="0"/>
              <a:t>niveau</a:t>
            </a:r>
            <a:r>
              <a:rPr lang="en-CA" dirty="0" smtClean="0"/>
              <a:t> junior, et 58% </a:t>
            </a:r>
            <a:r>
              <a:rPr lang="en-CA" dirty="0" err="1" smtClean="0"/>
              <a:t>dans</a:t>
            </a:r>
            <a:r>
              <a:rPr lang="en-CA" dirty="0" smtClean="0"/>
              <a:t> le </a:t>
            </a:r>
            <a:r>
              <a:rPr lang="en-CA" dirty="0" err="1" smtClean="0"/>
              <a:t>panneau</a:t>
            </a:r>
            <a:r>
              <a:rPr lang="en-CA" dirty="0" smtClean="0"/>
              <a:t> de </a:t>
            </a:r>
            <a:r>
              <a:rPr lang="en-CA" dirty="0" err="1" smtClean="0"/>
              <a:t>l'école</a:t>
            </a:r>
            <a:r>
              <a:rPr lang="en-CA" dirty="0" smtClean="0"/>
              <a:t> </a:t>
            </a:r>
            <a:r>
              <a:rPr lang="en-CA" dirty="0" err="1" smtClean="0"/>
              <a:t>secondaire</a:t>
            </a:r>
            <a:r>
              <a:rPr lang="en-CA" dirty="0" smtClean="0"/>
              <a:t>)</a:t>
            </a:r>
            <a:endParaRPr lang="en-CA" dirty="0">
              <a:latin typeface="Calibri" charset="0"/>
              <a:ea typeface="ＭＳ Ｐゴシック" charset="0"/>
              <a:cs typeface="ＭＳ Ｐゴシック"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E8142E-B6FB-7742-80B8-AB44BC6E7D8B}"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dirty="0">
                <a:latin typeface="Calibri" charset="0"/>
                <a:ea typeface="ＭＳ Ｐゴシック" charset="0"/>
                <a:cs typeface="ＭＳ Ｐゴシック" charset="0"/>
              </a:rPr>
              <a:t>Among the JK-Grade 6 population, only about one fifth of students have two Canadian-born parents.  For the remaining majority (about 80%), either both or one of their parents are immigrants from such countries as China, India, Sri Lanka, Pakistan, Jamaica, Guyana, and Vietnam.  In other words, a large proportion of the student population are from immigrant families.  This pattern for the JK- Grade 6 students is similar to that of their senior and secondary counterparts, except that the latter has an even higher percentage of parents who are immigrants.</a:t>
            </a:r>
          </a:p>
          <a:p>
            <a:endParaRPr lang="fr-FR" dirty="0" smtClean="0"/>
          </a:p>
          <a:p>
            <a:r>
              <a:rPr lang="fr-FR" dirty="0" smtClean="0"/>
              <a:t>Parmi les JK-12 année de la population, environ un cinquième seulement des élèves ont deux parents nés au Canada. Pour la majorité restante (environ 80%), soit les deux, ou l'un de leurs parents sont des immigrants. En d'autres termes, une grande partie de la population étudiante sont issus de l'immigration</a:t>
            </a:r>
            <a:endParaRPr lang="en-CA" dirty="0">
              <a:latin typeface="Calibri" charset="0"/>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60470E-A6C7-8E45-AAC4-EBF295F637A9}"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dirty="0">
                <a:latin typeface="Calibri" charset="0"/>
                <a:ea typeface="ＭＳ Ｐゴシック" charset="0"/>
                <a:cs typeface="ＭＳ Ｐゴシック" charset="0"/>
              </a:rPr>
              <a:t>In terms of home languages –i.e., language spoken at home, there is a clear proportionate shift over time among those whose first language is neither English nor French.  For instance, while 41% of the JK-Grade 6s first learned a language other than English, by the time they attend school, the proportion who only speak their first language at home drops to 33% by the kindergarten level and to 29% by the junior level.  Instead, there is a steady increase from 16% who first learned both English and another language at home to 24%-27% who have become bilingual speaking both English and their own mother tongue(s).</a:t>
            </a:r>
          </a:p>
          <a:p>
            <a:r>
              <a:rPr lang="en-CA" b="1" i="1" dirty="0">
                <a:latin typeface="Calibri" charset="0"/>
                <a:ea typeface="ＭＳ Ｐゴシック" charset="0"/>
                <a:cs typeface="ＭＳ Ｐゴシック" charset="0"/>
              </a:rPr>
              <a:t> </a:t>
            </a:r>
            <a:endParaRPr lang="en-CA" b="1" i="1" dirty="0" smtClean="0">
              <a:latin typeface="Calibri" charset="0"/>
              <a:ea typeface="ＭＳ Ｐゴシック" charset="0"/>
              <a:cs typeface="ＭＳ Ｐゴシック" charset="0"/>
            </a:endParaRPr>
          </a:p>
          <a:p>
            <a:r>
              <a:rPr lang="fr-FR" dirty="0" smtClean="0"/>
              <a:t>En termes de langue maternelle, </a:t>
            </a:r>
            <a:endParaRPr lang="en-CA" dirty="0">
              <a:latin typeface="Calibri" charset="0"/>
              <a:ea typeface="ＭＳ Ｐゴシック" charset="0"/>
              <a:cs typeface="ＭＳ Ｐゴシック"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6356D-66DF-E245-8E7B-4A80234CA3FE}"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ea typeface="ＭＳ Ｐゴシック" pitchFamily="30" charset="-128"/>
                <a:cs typeface="ＭＳ Ｐゴシック" pitchFamily="30" charset="-128"/>
              </a:rPr>
              <a:t>Of the five income categories listed in the survey, the lowest income group (less than $30,000) was reported by the largest portion of parents (27%).  This income level is below the lowest income cut-off (LICO, $34, 572) set by Statistics Canada for a family of four in a large metropolitan area like Toronto.  The next lowest income category ($30,000-$49,999) was reported by nearly a quarter of the parents (23%).  These two groups combined constitute 50% of the population.  That is, half of the JK-Grade 6 population are from lower income families…..the income gap between Toronto’s rich areas and poor areas is growing, while its middle-income neighbourhoods are disappearing.  (p.18)</a:t>
            </a:r>
          </a:p>
          <a:p>
            <a:endParaRPr lang="en-CA" dirty="0" smtClean="0">
              <a:ea typeface="ＭＳ Ｐゴシック" pitchFamily="30" charset="-128"/>
              <a:cs typeface="ＭＳ Ｐゴシック" pitchFamily="30" charset="-128"/>
            </a:endParaRPr>
          </a:p>
          <a:p>
            <a:r>
              <a:rPr lang="fr-FR" dirty="0" smtClean="0"/>
              <a:t>Parmi les cinq catégories de revenus énumérées dans l'enquête, le groupe de revenu le plus faible (moins de $ 30.000) a été rapportée par la plus grande partie des parents (27%). Ce niveau de revenu est inférieur au revenu le plus faible de coupure (SFR, 34 $, 572) établi par Statistique Canada pour une famille de quatre personnes dans une grande région métropolitaine comme Toronto. La catégorie de revenu inférieur le plus proche (30.000 $ - 49.999 $) a ​​été rapportée par près d'un quart des parents (23%). Ces deux groupes combinés constituent 50% de la population. Autrement dit, la moitié des </a:t>
            </a:r>
            <a:r>
              <a:rPr lang="fr-FR" dirty="0" err="1" smtClean="0"/>
              <a:t>etudiants</a:t>
            </a:r>
            <a:r>
              <a:rPr lang="fr-FR" dirty="0" smtClean="0"/>
              <a:t> de la maternelle à la 6e année proviennent de familles à faible revenu ..... l'écart de revenu entre les régions riches et les régions de Toronto pauvres est de plus en plus grand, tandis que les quartiers à revenu intermédiaire sont en train de disparaître. (p.18)</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ea typeface="ＭＳ Ｐゴシック" pitchFamily="30" charset="-128"/>
                <a:cs typeface="ＭＳ Ｐゴシック" pitchFamily="30" charset="-128"/>
              </a:rPr>
              <a:t>White students are the only group with the majority coming from families earning over $100,000 annually (the highest income category defined in the survey).  For the other racial groups, only a small minority are in the higher income brackets combined.  Except for the White and Mixed groups, the majority of all other racial groups are within the two lower income categories.  Indeed, among the Middle Eastern and Black students, about half are from the lowest income bracket (less than $30, 000) (p.20)</a:t>
            </a:r>
          </a:p>
          <a:p>
            <a:endParaRPr lang="en-US" dirty="0" smtClean="0"/>
          </a:p>
          <a:p>
            <a:r>
              <a:rPr lang="fr-FR" dirty="0" smtClean="0"/>
              <a:t>Les étudiants blancs sont le seul groupe dont la majorité venant de familles gagnant plus de 100.000 dollars par an (la catégorie la plus élevée définie dans l'enquête). Pour les autres groupes raciaux, seule une petite minorité sont dans les tranches de revenus les plus élevés combinés. En effet, parmi les étudiants du Moyen-Orient et noir, environ la moitié sont de la tranche inférieure de revenu (moins de 30 $, 000) (p.20)</a:t>
            </a:r>
            <a:endParaRPr lang="en-US" dirty="0"/>
          </a:p>
        </p:txBody>
      </p:sp>
      <p:sp>
        <p:nvSpPr>
          <p:cNvPr id="4" name="Slide Number Placeholder 3"/>
          <p:cNvSpPr>
            <a:spLocks noGrp="1"/>
          </p:cNvSpPr>
          <p:nvPr>
            <p:ph type="sldNum" sz="quarter" idx="10"/>
          </p:nvPr>
        </p:nvSpPr>
        <p:spPr/>
        <p:txBody>
          <a:bodyPr/>
          <a:lstStyle/>
          <a:p>
            <a:fld id="{293FCC86-5CD5-5C43-B86F-2405553255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C19786-949C-CD4A-BD64-158BBF5DA6F8}" type="datetimeFigureOut">
              <a:rPr lang="en-US" smtClean="0"/>
              <a:pPr/>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19786-949C-CD4A-BD64-158BBF5DA6F8}" type="datetimeFigureOut">
              <a:rPr lang="en-US" smtClean="0"/>
              <a:pPr/>
              <a:t>10/10/2012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8CBA2-BD27-DA49-AF5E-421CA000AF46}" type="slidenum">
              <a:rPr lang="en-US" smtClean="0"/>
              <a:pPr/>
              <a:t>‹N°›</a:t>
            </a:fld>
            <a:endParaRPr lang="en-US" dirty="0"/>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7772400" cy="1470025"/>
          </a:xfrm>
          <a:ln>
            <a:noFill/>
          </a:ln>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solidFill>
                  <a:schemeClr val="bg2"/>
                </a:solidFill>
                <a:effectLst>
                  <a:outerShdw blurRad="50800" dist="38100" dir="13500000" algn="tl">
                    <a:srgbClr val="000000">
                      <a:alpha val="43000"/>
                    </a:srgbClr>
                  </a:outerShdw>
                </a:effectLst>
              </a:rPr>
              <a:t>Culture, Equity and Outcome in Toronto Schools:</a:t>
            </a:r>
            <a:endParaRPr lang="en-US" dirty="0">
              <a:solidFill>
                <a:schemeClr val="bg2"/>
              </a:solidFill>
              <a:effectLst>
                <a:outerShdw blurRad="50800" dist="38100" dir="13500000" algn="tl">
                  <a:srgbClr val="000000">
                    <a:alpha val="43000"/>
                  </a:srgbClr>
                </a:outerShdw>
              </a:effectLst>
            </a:endParaRPr>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chemeClr val="bg2"/>
                </a:solidFill>
                <a:effectLst>
                  <a:innerShdw blurRad="63500" dist="50800" dir="13500000">
                    <a:srgbClr val="000000">
                      <a:alpha val="50000"/>
                    </a:srgbClr>
                  </a:innerShdw>
                </a:effectLst>
              </a:rPr>
              <a:t>The Importance of Demographic Data!</a:t>
            </a:r>
          </a:p>
          <a:p>
            <a:r>
              <a:rPr lang="en-US" sz="2000" dirty="0" smtClean="0">
                <a:solidFill>
                  <a:schemeClr val="bg2"/>
                </a:solidFill>
                <a:effectLst>
                  <a:innerShdw blurRad="63500" dist="50800" dir="13500000">
                    <a:srgbClr val="000000">
                      <a:alpha val="50000"/>
                    </a:srgbClr>
                  </a:innerShdw>
                </a:effectLst>
              </a:rPr>
              <a:t>Prepared by the Centre for Urban Schooling (OISE/UT)</a:t>
            </a:r>
          </a:p>
          <a:p>
            <a:r>
              <a:rPr lang="en-US" sz="2000" dirty="0" smtClean="0">
                <a:solidFill>
                  <a:schemeClr val="bg2"/>
                </a:solidFill>
                <a:effectLst>
                  <a:innerShdw blurRad="63500" dist="50800" dir="13500000">
                    <a:srgbClr val="000000">
                      <a:alpha val="50000"/>
                    </a:srgbClr>
                  </a:innerShdw>
                </a:effectLst>
              </a:rPr>
              <a:t>Professor Lance </a:t>
            </a:r>
            <a:r>
              <a:rPr lang="en-US" sz="2000" dirty="0" err="1" smtClean="0">
                <a:solidFill>
                  <a:schemeClr val="bg2"/>
                </a:solidFill>
                <a:effectLst>
                  <a:innerShdw blurRad="63500" dist="50800" dir="13500000">
                    <a:srgbClr val="000000">
                      <a:alpha val="50000"/>
                    </a:srgbClr>
                  </a:innerShdw>
                </a:effectLst>
              </a:rPr>
              <a:t>McCready</a:t>
            </a:r>
            <a:r>
              <a:rPr lang="en-US" sz="2000" dirty="0" smtClean="0">
                <a:solidFill>
                  <a:schemeClr val="bg2"/>
                </a:solidFill>
                <a:effectLst>
                  <a:innerShdw blurRad="63500" dist="50800" dir="13500000">
                    <a:srgbClr val="000000">
                      <a:alpha val="50000"/>
                    </a:srgbClr>
                  </a:innerShdw>
                </a:effectLst>
              </a:rPr>
              <a:t> and Jeff Kugler</a:t>
            </a:r>
          </a:p>
          <a:p>
            <a:r>
              <a:rPr lang="en-US" sz="2000" smtClean="0">
                <a:solidFill>
                  <a:schemeClr val="bg2"/>
                </a:solidFill>
                <a:effectLst>
                  <a:innerShdw blurRad="63500" dist="50800" dir="13500000">
                    <a:srgbClr val="000000">
                      <a:alpha val="50000"/>
                    </a:srgbClr>
                  </a:innerShdw>
                </a:effectLst>
              </a:rPr>
              <a:t>October 12, 2012</a:t>
            </a:r>
            <a:endParaRPr lang="en-US" sz="2000" dirty="0" smtClean="0">
              <a:solidFill>
                <a:schemeClr val="bg2"/>
              </a:solidFill>
              <a:effectLst>
                <a:innerShdw blurRad="63500" dist="50800" dir="13500000">
                  <a:srgbClr val="000000">
                    <a:alpha val="50000"/>
                  </a:srgbClr>
                </a:innerShdw>
              </a:effectLst>
            </a:endParaRPr>
          </a:p>
          <a:p>
            <a:endParaRPr lang="en-US" sz="2000" dirty="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US" dirty="0" smtClean="0"/>
              <a:t>TDSB Research Report: 2008 Parent Census, Kindergarten-Grade 6:  System Overview and Detailed Findings-Janet O’Reilly and Maria Yau, February 2009</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1422400" y="1447800"/>
            <a:ext cx="6299200" cy="33337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US" dirty="0" smtClean="0"/>
              <a:t>TDSB Research Report: 2008 Parent Census, Kindergarten-Grade 6:  System Overview and Detailed Findings-Janet O’Reilly and Maria Yau, February 2009</a:t>
            </a:r>
          </a:p>
          <a:p>
            <a:endParaRPr lang="en-US" dirty="0"/>
          </a:p>
        </p:txBody>
      </p:sp>
      <p:pic>
        <p:nvPicPr>
          <p:cNvPr id="5" name="Picture 4"/>
          <p:cNvPicPr>
            <a:picLocks noChangeAspect="1"/>
          </p:cNvPicPr>
          <p:nvPr/>
        </p:nvPicPr>
        <p:blipFill>
          <a:blip r:embed="rId3"/>
          <a:stretch>
            <a:fillRect/>
          </a:stretch>
        </p:blipFill>
        <p:spPr>
          <a:xfrm>
            <a:off x="609600" y="1219200"/>
            <a:ext cx="8143991" cy="3194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Special Education By Racial Background</a:t>
            </a:r>
            <a:endParaRPr lang="en-US" dirty="0"/>
          </a:p>
        </p:txBody>
      </p:sp>
      <p:sp>
        <p:nvSpPr>
          <p:cNvPr id="7" name="Vertical Text Placeholder 6"/>
          <p:cNvSpPr>
            <a:spLocks noGrp="1"/>
          </p:cNvSpPr>
          <p:nvPr>
            <p:ph type="body" orient="vert" idx="1"/>
          </p:nvPr>
        </p:nvSpPr>
        <p:spPr/>
        <p:txBody>
          <a:bodyPr/>
          <a:lstStyle/>
          <a:p>
            <a:endParaRPr lang="en-US"/>
          </a:p>
        </p:txBody>
      </p:sp>
      <p:pic>
        <p:nvPicPr>
          <p:cNvPr id="5" name="Picture Placeholder 4" descr="sp ed data.tiff"/>
          <p:cNvPicPr>
            <a:picLocks noGrp="1" noChangeAspect="1"/>
          </p:cNvPicPr>
          <p:nvPr>
            <p:ph type="pic" idx="4294967295"/>
          </p:nvPr>
        </p:nvPicPr>
        <p:blipFill>
          <a:blip r:embed="rId3">
            <a:extLst>
              <a:ext uri="{28A0092B-C50C-407E-A947-70E740481C1C}">
                <a14:useLocalDpi xmlns:a14="http://schemas.microsoft.com/office/drawing/2010/main" xmlns="" val="0"/>
              </a:ext>
            </a:extLst>
          </a:blip>
          <a:srcRect t="-35839" b="-35839"/>
          <a:stretch>
            <a:fillRect/>
          </a:stretch>
        </p:blipFill>
        <p:spPr>
          <a:xfrm>
            <a:off x="0" y="1268413"/>
            <a:ext cx="9144000" cy="5295900"/>
          </a:xfrm>
        </p:spPr>
      </p:pic>
    </p:spTree>
    <p:extLst>
      <p:ext uri="{BB962C8B-B14F-4D97-AF65-F5344CB8AC3E}">
        <p14:creationId xmlns:p14="http://schemas.microsoft.com/office/powerpoint/2010/main" xmlns="" val="3079939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97062"/>
          </a:xfrm>
        </p:spPr>
        <p:txBody>
          <a:bodyPr>
            <a:normAutofit fontScale="90000"/>
          </a:bodyPr>
          <a:lstStyle/>
          <a:p>
            <a:r>
              <a:rPr lang="en-US" dirty="0" smtClean="0"/>
              <a:t>Triangulation-3 sources</a:t>
            </a:r>
            <a:br>
              <a:rPr lang="en-US" dirty="0" smtClean="0"/>
            </a:br>
            <a:r>
              <a:rPr lang="en-US" sz="2222" dirty="0" smtClean="0"/>
              <a:t>Adapted from the National Center for School Counseling Outcome Research</a:t>
            </a:r>
            <a:r>
              <a:rPr lang="en-US" dirty="0" smtClean="0"/>
              <a:t/>
            </a:r>
            <a:br>
              <a:rPr lang="en-US" dirty="0" smtClean="0"/>
            </a:br>
            <a:endParaRPr lang="en-US" dirty="0"/>
          </a:p>
        </p:txBody>
      </p:sp>
      <p:sp>
        <p:nvSpPr>
          <p:cNvPr id="6" name="Isosceles Triangle 5"/>
          <p:cNvSpPr/>
          <p:nvPr/>
        </p:nvSpPr>
        <p:spPr>
          <a:xfrm>
            <a:off x="3316288" y="2971800"/>
            <a:ext cx="2057400" cy="10668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Problem</a:t>
            </a:r>
            <a:endParaRPr lang="en-US" dirty="0">
              <a:solidFill>
                <a:schemeClr val="tx1"/>
              </a:solidFill>
            </a:endParaRPr>
          </a:p>
        </p:txBody>
      </p:sp>
      <p:sp>
        <p:nvSpPr>
          <p:cNvPr id="11" name="Oval 10"/>
          <p:cNvSpPr/>
          <p:nvPr/>
        </p:nvSpPr>
        <p:spPr>
          <a:xfrm>
            <a:off x="609600" y="2324100"/>
            <a:ext cx="2057400" cy="1600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Standardized Results Data</a:t>
            </a:r>
            <a:endParaRPr lang="en-US" dirty="0">
              <a:solidFill>
                <a:schemeClr val="tx1"/>
              </a:solidFill>
            </a:endParaRPr>
          </a:p>
        </p:txBody>
      </p:sp>
      <p:sp>
        <p:nvSpPr>
          <p:cNvPr id="12" name="Oval 11"/>
          <p:cNvSpPr/>
          <p:nvPr/>
        </p:nvSpPr>
        <p:spPr>
          <a:xfrm>
            <a:off x="3316288" y="5029200"/>
            <a:ext cx="2057400" cy="1600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Perceptual Data</a:t>
            </a:r>
            <a:endParaRPr lang="en-US" dirty="0">
              <a:solidFill>
                <a:schemeClr val="tx1"/>
              </a:solidFill>
            </a:endParaRPr>
          </a:p>
        </p:txBody>
      </p:sp>
      <p:sp>
        <p:nvSpPr>
          <p:cNvPr id="13" name="Oval 12"/>
          <p:cNvSpPr/>
          <p:nvPr/>
        </p:nvSpPr>
        <p:spPr>
          <a:xfrm>
            <a:off x="5867400" y="2171700"/>
            <a:ext cx="2057400" cy="1600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School and Classroom Data</a:t>
            </a:r>
          </a:p>
        </p:txBody>
      </p:sp>
      <p:cxnSp>
        <p:nvCxnSpPr>
          <p:cNvPr id="18" name="Straight Arrow Connector 17"/>
          <p:cNvCxnSpPr/>
          <p:nvPr/>
        </p:nvCxnSpPr>
        <p:spPr>
          <a:xfrm>
            <a:off x="2667000" y="3352800"/>
            <a:ext cx="990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4953000" y="3352800"/>
            <a:ext cx="914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4077891" y="4458097"/>
            <a:ext cx="53260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Triangulation-3 sources</a:t>
            </a:r>
            <a:endParaRPr lang="en-US" dirty="0"/>
          </a:p>
        </p:txBody>
      </p:sp>
      <p:sp>
        <p:nvSpPr>
          <p:cNvPr id="6" name="Isosceles Triangle 5"/>
          <p:cNvSpPr/>
          <p:nvPr/>
        </p:nvSpPr>
        <p:spPr>
          <a:xfrm>
            <a:off x="3581400" y="2057399"/>
            <a:ext cx="2057400" cy="10668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Problem</a:t>
            </a:r>
            <a:endParaRPr lang="en-US" dirty="0">
              <a:solidFill>
                <a:schemeClr val="tx1"/>
              </a:solidFill>
            </a:endParaRPr>
          </a:p>
        </p:txBody>
      </p:sp>
      <p:sp>
        <p:nvSpPr>
          <p:cNvPr id="11" name="Oval 10"/>
          <p:cNvSpPr/>
          <p:nvPr/>
        </p:nvSpPr>
        <p:spPr>
          <a:xfrm>
            <a:off x="609600" y="1220788"/>
            <a:ext cx="2209800" cy="2095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57% of Black students score in Level 1 and 2 in 3</a:t>
            </a:r>
            <a:r>
              <a:rPr lang="en-US" baseline="30000" dirty="0" smtClean="0">
                <a:solidFill>
                  <a:schemeClr val="tx1"/>
                </a:solidFill>
              </a:rPr>
              <a:t>rd</a:t>
            </a:r>
            <a:r>
              <a:rPr lang="en-US" dirty="0" smtClean="0">
                <a:solidFill>
                  <a:schemeClr val="tx1"/>
                </a:solidFill>
              </a:rPr>
              <a:t> grade reading on EQAO  </a:t>
            </a:r>
            <a:endParaRPr lang="en-US" dirty="0">
              <a:solidFill>
                <a:schemeClr val="tx1"/>
              </a:solidFill>
            </a:endParaRPr>
          </a:p>
        </p:txBody>
      </p:sp>
      <p:sp>
        <p:nvSpPr>
          <p:cNvPr id="12" name="Oval 11"/>
          <p:cNvSpPr/>
          <p:nvPr/>
        </p:nvSpPr>
        <p:spPr>
          <a:xfrm>
            <a:off x="2971801" y="3733800"/>
            <a:ext cx="3352800" cy="2895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ALL Grade 7 and 8</a:t>
            </a:r>
          </a:p>
          <a:p>
            <a:pPr algn="ctr"/>
            <a:r>
              <a:rPr lang="en-US" dirty="0" smtClean="0">
                <a:solidFill>
                  <a:schemeClr val="tx1"/>
                </a:solidFill>
              </a:rPr>
              <a:t>  Level 1 and 2 students (based on grades) when asked how comfortable they are with the overall school environment-48% of the time they responded “rarely/never”</a:t>
            </a:r>
            <a:endParaRPr lang="en-US" dirty="0">
              <a:solidFill>
                <a:schemeClr val="tx1"/>
              </a:solidFill>
            </a:endParaRPr>
          </a:p>
        </p:txBody>
      </p:sp>
      <p:sp>
        <p:nvSpPr>
          <p:cNvPr id="13" name="Oval 12"/>
          <p:cNvSpPr/>
          <p:nvPr/>
        </p:nvSpPr>
        <p:spPr>
          <a:xfrm>
            <a:off x="6324600" y="1295400"/>
            <a:ext cx="2362200" cy="20208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57% of 7</a:t>
            </a:r>
            <a:r>
              <a:rPr lang="en-US" baseline="30000" dirty="0" smtClean="0">
                <a:solidFill>
                  <a:schemeClr val="tx1"/>
                </a:solidFill>
              </a:rPr>
              <a:t>th</a:t>
            </a:r>
            <a:r>
              <a:rPr lang="en-US" dirty="0" smtClean="0">
                <a:solidFill>
                  <a:schemeClr val="tx1"/>
                </a:solidFill>
              </a:rPr>
              <a:t> and 8</a:t>
            </a:r>
            <a:r>
              <a:rPr lang="en-US" baseline="30000" dirty="0" smtClean="0">
                <a:solidFill>
                  <a:schemeClr val="tx1"/>
                </a:solidFill>
              </a:rPr>
              <a:t>th</a:t>
            </a:r>
            <a:r>
              <a:rPr lang="en-US" dirty="0" smtClean="0">
                <a:solidFill>
                  <a:schemeClr val="tx1"/>
                </a:solidFill>
              </a:rPr>
              <a:t> grade Black  students score in Level 1 and 2 based on grades</a:t>
            </a:r>
            <a:endParaRPr lang="en-US" dirty="0">
              <a:solidFill>
                <a:schemeClr val="tx1"/>
              </a:solidFill>
            </a:endParaRPr>
          </a:p>
        </p:txBody>
      </p:sp>
      <p:cxnSp>
        <p:nvCxnSpPr>
          <p:cNvPr id="18" name="Straight Arrow Connector 17"/>
          <p:cNvCxnSpPr/>
          <p:nvPr/>
        </p:nvCxnSpPr>
        <p:spPr>
          <a:xfrm>
            <a:off x="2819400" y="2590799"/>
            <a:ext cx="990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5410200" y="2590800"/>
            <a:ext cx="914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4457701" y="3506787"/>
            <a:ext cx="38099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8229600" cy="1752600"/>
          </a:xfrm>
        </p:spPr>
        <p:txBody>
          <a:bodyPr>
            <a:normAutofit fontScale="90000"/>
          </a:bodyPr>
          <a:lstStyle/>
          <a:p>
            <a:r>
              <a:rPr lang="en-US" dirty="0" smtClean="0"/>
              <a:t/>
            </a:r>
            <a:br>
              <a:rPr lang="en-US" dirty="0" smtClean="0"/>
            </a:br>
            <a:r>
              <a:rPr lang="en-US" dirty="0" smtClean="0"/>
              <a:t>Achievement Outcome Measures: </a:t>
            </a:r>
            <a:r>
              <a:rPr lang="en-US" sz="3111" dirty="0" smtClean="0"/>
              <a:t>Percentage Marks converted to Achievement Levels</a:t>
            </a:r>
            <a:endParaRPr lang="en-US" sz="3111" dirty="0"/>
          </a:p>
        </p:txBody>
      </p:sp>
      <p:sp>
        <p:nvSpPr>
          <p:cNvPr id="6" name="Content Placeholder 5"/>
          <p:cNvSpPr>
            <a:spLocks noGrp="1"/>
          </p:cNvSpPr>
          <p:nvPr>
            <p:ph idx="1"/>
          </p:nvPr>
        </p:nvSpPr>
        <p:spPr>
          <a:xfrm>
            <a:off x="457200" y="2057400"/>
            <a:ext cx="8229600" cy="4068763"/>
          </a:xfrm>
        </p:spPr>
        <p:txBody>
          <a:bodyPr>
            <a:normAutofit fontScale="92500" lnSpcReduction="10000"/>
          </a:bodyPr>
          <a:lstStyle/>
          <a:p>
            <a:endParaRPr lang="en-US" dirty="0" smtClean="0"/>
          </a:p>
          <a:p>
            <a:r>
              <a:rPr lang="en-US" b="1" u="sng" dirty="0" smtClean="0"/>
              <a:t>Level 1 and R</a:t>
            </a:r>
            <a:r>
              <a:rPr lang="en-US" dirty="0" smtClean="0"/>
              <a:t>:  Below standard and extensive remediation is required (50-59%)</a:t>
            </a:r>
          </a:p>
          <a:p>
            <a:r>
              <a:rPr lang="en-US" b="1" u="sng" dirty="0" smtClean="0"/>
              <a:t>Level 2</a:t>
            </a:r>
            <a:r>
              <a:rPr lang="en-US" dirty="0" smtClean="0"/>
              <a:t>:  Approaches the provincial standard (60-69%)</a:t>
            </a:r>
          </a:p>
          <a:p>
            <a:r>
              <a:rPr lang="en-US" b="1" u="sng" dirty="0" smtClean="0"/>
              <a:t>Levels 3 &amp; 4</a:t>
            </a:r>
            <a:r>
              <a:rPr lang="en-US" dirty="0" smtClean="0"/>
              <a:t>:  Meets and exceeds the provincial standard (70-80% and 80-100%)</a:t>
            </a:r>
          </a:p>
          <a:p>
            <a:pPr>
              <a:buNone/>
            </a:pPr>
            <a:r>
              <a:rPr lang="en-US" sz="1647" dirty="0" smtClean="0"/>
              <a:t>TDSB Research Report:  2006 Student Census:  Linking Demographic Data with Student Achievement, Robert S. Brown and Erhan Sinay, April 2008 and Ontario Curriculum Achievement Charts (Draft)</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Questions to think about……..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Overall what are your reactions to drawing </a:t>
            </a:r>
            <a:r>
              <a:rPr lang="en-US" dirty="0" smtClean="0"/>
              <a:t>on demographic </a:t>
            </a:r>
            <a:r>
              <a:rPr lang="en-US" dirty="0"/>
              <a:t>data to advance equity work</a:t>
            </a:r>
            <a:r>
              <a:rPr lang="en-US" dirty="0" smtClean="0"/>
              <a:t>? (challenges and opportunities)</a:t>
            </a:r>
          </a:p>
          <a:p>
            <a:pPr marL="514350" indent="-514350">
              <a:buFont typeface="+mj-lt"/>
              <a:buAutoNum type="arabicPeriod"/>
            </a:pPr>
            <a:r>
              <a:rPr lang="en-US" dirty="0" smtClean="0"/>
              <a:t>What are some new questions which come from looking at the data?</a:t>
            </a:r>
          </a:p>
          <a:p>
            <a:pPr marL="514350" indent="-514350">
              <a:buFont typeface="+mj-lt"/>
              <a:buAutoNum type="arabicPeriod"/>
            </a:pPr>
            <a:r>
              <a:rPr lang="en-US" dirty="0" smtClean="0"/>
              <a:t>How might this data have implications for educational researchers and policy makers?</a:t>
            </a:r>
          </a:p>
          <a:p>
            <a:pPr marL="514350" indent="-514350">
              <a:buFont typeface="+mj-lt"/>
              <a:buAutoNum type="arabicPeriod"/>
            </a:pPr>
            <a:r>
              <a:rPr lang="en-US" dirty="0" smtClean="0"/>
              <a:t>Is there comparable demographic data available from your school boards? </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US" dirty="0" smtClean="0"/>
              <a:t>TDSB Research Report: 2008 Parent Census, Kindergarten-Grade 6:  System Overview and Detailed Findings-Janet O’Reilly and Maria Yau, February 2009</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685800" y="990600"/>
            <a:ext cx="7871653" cy="3225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US" dirty="0" smtClean="0"/>
              <a:t>TDSB Research Report:  2008 Parent Census, Kindergarten-Grade 6:  System Overview and Detailed Findings-Janet O’Reilly and Maria Yau, February 2009</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304800" y="1295400"/>
            <a:ext cx="8318500" cy="24955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Picture Placeholder 4"/>
          <p:cNvGraphicFramePr>
            <a:graphicFrameLocks noGrp="1"/>
          </p:cNvGraphicFramePr>
          <p:nvPr>
            <p:ph type="pic" idx="1"/>
          </p:nvPr>
        </p:nvGraphicFramePr>
        <p:xfrm>
          <a:off x="1143000" y="228600"/>
          <a:ext cx="6629400" cy="51387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Ontario Human Rights Commission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“It </a:t>
            </a:r>
            <a:r>
              <a:rPr lang="en-US" dirty="0"/>
              <a:t>is a common misperception that the </a:t>
            </a:r>
            <a:r>
              <a:rPr lang="en-US" i="1" dirty="0"/>
              <a:t>Code </a:t>
            </a:r>
            <a:r>
              <a:rPr lang="en-US" dirty="0"/>
              <a:t>prohibits the collection and analysis of data identifying people based on race and other </a:t>
            </a:r>
            <a:r>
              <a:rPr lang="en-US" i="1" dirty="0"/>
              <a:t>Code </a:t>
            </a:r>
            <a:r>
              <a:rPr lang="en-US" dirty="0"/>
              <a:t>grounds. Many individuals, organizations and institutions mistakenly believe that collecting this data is automatically antithetical to human rights…</a:t>
            </a:r>
            <a:r>
              <a:rPr lang="en-US" b="1" dirty="0">
                <a:solidFill>
                  <a:srgbClr val="FF0000"/>
                </a:solidFill>
              </a:rPr>
              <a:t>The OHRC’s position [is] that data collection and analysis should be undertaken where an organization or institution has or ought to have reason to believe that discrimination, systemic barriers or the perpetuation of historical disadvantage may potentially </a:t>
            </a:r>
            <a:r>
              <a:rPr lang="en-US" b="1" dirty="0" smtClean="0">
                <a:solidFill>
                  <a:srgbClr val="FF0000"/>
                </a:solidFill>
              </a:rPr>
              <a:t>exist”</a:t>
            </a:r>
            <a:r>
              <a:rPr lang="en-US" dirty="0" smtClean="0"/>
              <a:t>. </a:t>
            </a:r>
            <a:r>
              <a:rPr lang="en-US" dirty="0"/>
              <a:t>(OHRC 2009, pp.42-43</a:t>
            </a:r>
            <a:r>
              <a:rPr lang="en-US" dirty="0" smtClean="0"/>
              <a:t>) </a:t>
            </a:r>
            <a:r>
              <a:rPr lang="en-US" dirty="0"/>
              <a:t> </a:t>
            </a:r>
          </a:p>
        </p:txBody>
      </p:sp>
    </p:spTree>
    <p:extLst>
      <p:ext uri="{BB962C8B-B14F-4D97-AF65-F5344CB8AC3E}">
        <p14:creationId xmlns:p14="http://schemas.microsoft.com/office/powerpoint/2010/main" xmlns="" val="93013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Picture Placeholder 4"/>
          <p:cNvGraphicFramePr>
            <a:graphicFrameLocks noGrp="1"/>
          </p:cNvGraphicFramePr>
          <p:nvPr>
            <p:ph type="pic" idx="1"/>
          </p:nvPr>
        </p:nvGraphicFramePr>
        <p:xfrm>
          <a:off x="1143000" y="304800"/>
          <a:ext cx="6629400" cy="48767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68300"/>
            <a:ext cx="9144000" cy="6108807"/>
          </a:xfrm>
          <a:prstGeom prst="rect">
            <a:avLst/>
          </a:prstGeom>
        </p:spPr>
      </p:pic>
    </p:spTree>
    <p:extLst>
      <p:ext uri="{BB962C8B-B14F-4D97-AF65-F5344CB8AC3E}">
        <p14:creationId xmlns:p14="http://schemas.microsoft.com/office/powerpoint/2010/main" xmlns="" val="163199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8900"/>
            <a:ext cx="9144000" cy="6661777"/>
          </a:xfrm>
          <a:prstGeom prst="rect">
            <a:avLst/>
          </a:prstGeom>
        </p:spPr>
      </p:pic>
    </p:spTree>
    <p:extLst>
      <p:ext uri="{BB962C8B-B14F-4D97-AF65-F5344CB8AC3E}">
        <p14:creationId xmlns:p14="http://schemas.microsoft.com/office/powerpoint/2010/main" xmlns="" val="160223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Achievement of Self-Identified Black Students in Reading and Writing-Grade 7 &amp; 8</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990599" y="1132581"/>
            <a:ext cx="7086601" cy="2706036"/>
          </a:xfrm>
          <a:prstGeom prst="rect">
            <a:avLst/>
          </a:prstGeom>
        </p:spPr>
      </p:pic>
      <p:sp>
        <p:nvSpPr>
          <p:cNvPr id="6" name="TextBox 5"/>
          <p:cNvSpPr txBox="1"/>
          <p:nvPr/>
        </p:nvSpPr>
        <p:spPr>
          <a:xfrm>
            <a:off x="990599" y="3838617"/>
            <a:ext cx="7086601" cy="369332"/>
          </a:xfrm>
          <a:prstGeom prst="rect">
            <a:avLst/>
          </a:prstGeom>
          <a:noFill/>
        </p:spPr>
        <p:txBody>
          <a:bodyPr wrap="square" rtlCol="0">
            <a:spAutoFit/>
          </a:bodyPr>
          <a:lstStyle/>
          <a:p>
            <a:r>
              <a:rPr lang="en-US" dirty="0" smtClean="0"/>
              <a:t>White		   8%	        20%        72%   9687     9%          20%         71%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Achievement of Self-Identified Black Students in Mathematics and Science-Grade 7 &amp; 8</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1124646" y="1371600"/>
            <a:ext cx="7647590" cy="2743200"/>
          </a:xfrm>
          <a:prstGeom prst="rect">
            <a:avLst/>
          </a:prstGeom>
        </p:spPr>
      </p:pic>
      <p:sp>
        <p:nvSpPr>
          <p:cNvPr id="7" name="TextBox 6"/>
          <p:cNvSpPr txBox="1"/>
          <p:nvPr/>
        </p:nvSpPr>
        <p:spPr>
          <a:xfrm>
            <a:off x="2667000" y="4311134"/>
            <a:ext cx="838200" cy="369332"/>
          </a:xfrm>
          <a:prstGeom prst="rect">
            <a:avLst/>
          </a:prstGeom>
          <a:noFill/>
        </p:spPr>
        <p:txBody>
          <a:bodyPr wrap="square" rtlCol="0">
            <a:spAutoFit/>
          </a:bodyPr>
          <a:lstStyle/>
          <a:p>
            <a:r>
              <a:rPr lang="en-US" dirty="0" smtClean="0"/>
              <a:t>    13%</a:t>
            </a:r>
            <a:endParaRPr lang="en-US" dirty="0"/>
          </a:p>
        </p:txBody>
      </p:sp>
      <p:sp>
        <p:nvSpPr>
          <p:cNvPr id="8" name="TextBox 7"/>
          <p:cNvSpPr txBox="1"/>
          <p:nvPr/>
        </p:nvSpPr>
        <p:spPr>
          <a:xfrm>
            <a:off x="3505200" y="4311134"/>
            <a:ext cx="762000" cy="369332"/>
          </a:xfrm>
          <a:prstGeom prst="rect">
            <a:avLst/>
          </a:prstGeom>
          <a:noFill/>
        </p:spPr>
        <p:txBody>
          <a:bodyPr wrap="square" rtlCol="0">
            <a:spAutoFit/>
          </a:bodyPr>
          <a:lstStyle/>
          <a:p>
            <a:r>
              <a:rPr lang="en-US" dirty="0" smtClean="0"/>
              <a:t>   21%</a:t>
            </a:r>
            <a:endParaRPr lang="en-US" dirty="0"/>
          </a:p>
        </p:txBody>
      </p:sp>
      <p:sp>
        <p:nvSpPr>
          <p:cNvPr id="10" name="TextBox 9"/>
          <p:cNvSpPr txBox="1"/>
          <p:nvPr/>
        </p:nvSpPr>
        <p:spPr>
          <a:xfrm>
            <a:off x="4615934" y="4311134"/>
            <a:ext cx="641866" cy="646331"/>
          </a:xfrm>
          <a:prstGeom prst="rect">
            <a:avLst/>
          </a:prstGeom>
          <a:noFill/>
        </p:spPr>
        <p:txBody>
          <a:bodyPr wrap="square" rtlCol="0">
            <a:spAutoFit/>
          </a:bodyPr>
          <a:lstStyle/>
          <a:p>
            <a:r>
              <a:rPr lang="en-US" dirty="0" smtClean="0"/>
              <a:t>66%</a:t>
            </a:r>
          </a:p>
          <a:p>
            <a:endParaRPr lang="en-US" dirty="0" smtClean="0"/>
          </a:p>
        </p:txBody>
      </p:sp>
      <p:sp>
        <p:nvSpPr>
          <p:cNvPr id="11" name="TextBox 10"/>
          <p:cNvSpPr txBox="1"/>
          <p:nvPr/>
        </p:nvSpPr>
        <p:spPr>
          <a:xfrm flipH="1">
            <a:off x="5867396" y="4358243"/>
            <a:ext cx="685803" cy="646331"/>
          </a:xfrm>
          <a:prstGeom prst="rect">
            <a:avLst/>
          </a:prstGeom>
          <a:noFill/>
        </p:spPr>
        <p:txBody>
          <a:bodyPr wrap="square" rtlCol="0">
            <a:spAutoFit/>
          </a:bodyPr>
          <a:lstStyle/>
          <a:p>
            <a:r>
              <a:rPr lang="en-US" dirty="0" smtClean="0"/>
              <a:t>14%</a:t>
            </a:r>
          </a:p>
          <a:p>
            <a:endParaRPr lang="en-US" dirty="0"/>
          </a:p>
        </p:txBody>
      </p:sp>
      <p:sp>
        <p:nvSpPr>
          <p:cNvPr id="12" name="TextBox 11"/>
          <p:cNvSpPr txBox="1"/>
          <p:nvPr/>
        </p:nvSpPr>
        <p:spPr>
          <a:xfrm>
            <a:off x="6705600" y="4358242"/>
            <a:ext cx="762000" cy="369332"/>
          </a:xfrm>
          <a:prstGeom prst="rect">
            <a:avLst/>
          </a:prstGeom>
          <a:noFill/>
        </p:spPr>
        <p:txBody>
          <a:bodyPr wrap="square" rtlCol="0">
            <a:spAutoFit/>
          </a:bodyPr>
          <a:lstStyle/>
          <a:p>
            <a:r>
              <a:rPr lang="en-US" dirty="0" smtClean="0"/>
              <a:t>21%</a:t>
            </a:r>
            <a:endParaRPr lang="en-US" dirty="0"/>
          </a:p>
        </p:txBody>
      </p:sp>
      <p:sp>
        <p:nvSpPr>
          <p:cNvPr id="13" name="TextBox 12"/>
          <p:cNvSpPr txBox="1"/>
          <p:nvPr/>
        </p:nvSpPr>
        <p:spPr>
          <a:xfrm>
            <a:off x="7467600" y="4358243"/>
            <a:ext cx="762000" cy="369332"/>
          </a:xfrm>
          <a:prstGeom prst="rect">
            <a:avLst/>
          </a:prstGeom>
          <a:noFill/>
        </p:spPr>
        <p:txBody>
          <a:bodyPr wrap="square" rtlCol="0">
            <a:spAutoFit/>
          </a:bodyPr>
          <a:lstStyle/>
          <a:p>
            <a:r>
              <a:rPr lang="en-US" dirty="0" smtClean="0"/>
              <a:t>65%</a:t>
            </a:r>
            <a:endParaRPr lang="en-US" dirty="0"/>
          </a:p>
        </p:txBody>
      </p:sp>
      <p:sp>
        <p:nvSpPr>
          <p:cNvPr id="14" name="TextBox 13"/>
          <p:cNvSpPr txBox="1"/>
          <p:nvPr/>
        </p:nvSpPr>
        <p:spPr>
          <a:xfrm>
            <a:off x="8229600" y="4311134"/>
            <a:ext cx="914400" cy="369332"/>
          </a:xfrm>
          <a:prstGeom prst="rect">
            <a:avLst/>
          </a:prstGeom>
          <a:noFill/>
        </p:spPr>
        <p:txBody>
          <a:bodyPr wrap="square" rtlCol="0">
            <a:spAutoFit/>
          </a:bodyPr>
          <a:lstStyle/>
          <a:p>
            <a:r>
              <a:rPr lang="en-US" dirty="0" smtClean="0"/>
              <a:t>9646</a:t>
            </a:r>
            <a:endParaRPr lang="en-US" dirty="0"/>
          </a:p>
        </p:txBody>
      </p:sp>
      <p:sp>
        <p:nvSpPr>
          <p:cNvPr id="15" name="TextBox 14"/>
          <p:cNvSpPr txBox="1"/>
          <p:nvPr/>
        </p:nvSpPr>
        <p:spPr>
          <a:xfrm>
            <a:off x="5105400" y="4311134"/>
            <a:ext cx="761996" cy="369332"/>
          </a:xfrm>
          <a:prstGeom prst="rect">
            <a:avLst/>
          </a:prstGeom>
          <a:noFill/>
        </p:spPr>
        <p:txBody>
          <a:bodyPr wrap="square" rtlCol="0">
            <a:spAutoFit/>
          </a:bodyPr>
          <a:lstStyle/>
          <a:p>
            <a:r>
              <a:rPr lang="en-US" dirty="0" smtClean="0"/>
              <a:t>9698</a:t>
            </a:r>
            <a:endParaRPr lang="en-US" dirty="0"/>
          </a:p>
        </p:txBody>
      </p:sp>
      <p:sp>
        <p:nvSpPr>
          <p:cNvPr id="16" name="TextBox 15"/>
          <p:cNvSpPr txBox="1"/>
          <p:nvPr/>
        </p:nvSpPr>
        <p:spPr>
          <a:xfrm>
            <a:off x="1295400" y="4311134"/>
            <a:ext cx="1371600" cy="369332"/>
          </a:xfrm>
          <a:prstGeom prst="rect">
            <a:avLst/>
          </a:prstGeom>
          <a:noFill/>
        </p:spPr>
        <p:txBody>
          <a:bodyPr wrap="square" rtlCol="0">
            <a:spAutoFit/>
          </a:bodyPr>
          <a:lstStyle/>
          <a:p>
            <a:r>
              <a:rPr lang="en-US" dirty="0" smtClean="0"/>
              <a:t>White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Achievement of Self-Identified Black Students in Mathematics and Science-Grade 9</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97790" y="1371600"/>
            <a:ext cx="8767572" cy="2743200"/>
          </a:xfrm>
          <a:prstGeom prst="rect">
            <a:avLst/>
          </a:prstGeom>
        </p:spPr>
      </p:pic>
      <p:sp>
        <p:nvSpPr>
          <p:cNvPr id="6" name="TextBox 5"/>
          <p:cNvSpPr txBox="1"/>
          <p:nvPr/>
        </p:nvSpPr>
        <p:spPr>
          <a:xfrm>
            <a:off x="304800" y="4114800"/>
            <a:ext cx="8560562" cy="369332"/>
          </a:xfrm>
          <a:prstGeom prst="rect">
            <a:avLst/>
          </a:prstGeom>
          <a:noFill/>
        </p:spPr>
        <p:txBody>
          <a:bodyPr wrap="square" rtlCol="0">
            <a:spAutoFit/>
          </a:bodyPr>
          <a:lstStyle/>
          <a:p>
            <a:r>
              <a:rPr lang="en-US" dirty="0" smtClean="0"/>
              <a:t>White				30%		  22%         48%     5231	   25%       22%       54%     5231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a:p>
        </p:txBody>
      </p:sp>
      <p:pic>
        <p:nvPicPr>
          <p:cNvPr id="5" name="Picture 4"/>
          <p:cNvPicPr>
            <a:picLocks noChangeAspect="1"/>
          </p:cNvPicPr>
          <p:nvPr/>
        </p:nvPicPr>
        <p:blipFill>
          <a:blip r:embed="rId3"/>
          <a:stretch>
            <a:fillRect/>
          </a:stretch>
        </p:blipFill>
        <p:spPr>
          <a:xfrm>
            <a:off x="381000" y="1219200"/>
            <a:ext cx="8461587" cy="2895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TDSB Research Report:  2006 Student Census:  Linking Demographic Data with Student Achievement, Robert S. Brown and Erhan Sinay, April 2008</a:t>
            </a:r>
          </a:p>
          <a:p>
            <a:endParaRPr lang="en-US" dirty="0"/>
          </a:p>
        </p:txBody>
      </p:sp>
      <p:pic>
        <p:nvPicPr>
          <p:cNvPr id="5" name="Picture 4"/>
          <p:cNvPicPr>
            <a:picLocks noChangeAspect="1"/>
          </p:cNvPicPr>
          <p:nvPr/>
        </p:nvPicPr>
        <p:blipFill>
          <a:blip r:embed="rId3"/>
          <a:stretch>
            <a:fillRect/>
          </a:stretch>
        </p:blipFill>
        <p:spPr>
          <a:xfrm>
            <a:off x="533400" y="612775"/>
            <a:ext cx="8058239" cy="431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Demographic Data Supporting Community Activism </a:t>
            </a:r>
            <a:endParaRPr lang="en-US" dirty="0"/>
          </a:p>
        </p:txBody>
      </p:sp>
      <p:sp>
        <p:nvSpPr>
          <p:cNvPr id="2" name="Content Placeholder 1"/>
          <p:cNvSpPr>
            <a:spLocks noGrp="1"/>
          </p:cNvSpPr>
          <p:nvPr>
            <p:ph idx="1"/>
          </p:nvPr>
        </p:nvSpPr>
        <p:spPr/>
        <p:txBody>
          <a:bodyPr/>
          <a:lstStyle/>
          <a:p>
            <a:r>
              <a:rPr lang="en-US" dirty="0" err="1" smtClean="0"/>
              <a:t>Africentric</a:t>
            </a:r>
            <a:r>
              <a:rPr lang="en-US" dirty="0" smtClean="0"/>
              <a:t> School</a:t>
            </a:r>
          </a:p>
          <a:p>
            <a:endParaRPr lang="en-US" dirty="0"/>
          </a:p>
        </p:txBody>
      </p:sp>
      <p:pic>
        <p:nvPicPr>
          <p:cNvPr id="3" name="Picture 2"/>
          <p:cNvPicPr>
            <a:picLocks noChangeAspect="1"/>
          </p:cNvPicPr>
          <p:nvPr/>
        </p:nvPicPr>
        <p:blipFill>
          <a:blip r:embed="rId3"/>
          <a:stretch>
            <a:fillRect/>
          </a:stretch>
        </p:blipFill>
        <p:spPr>
          <a:xfrm>
            <a:off x="1547664" y="2276872"/>
            <a:ext cx="5976664" cy="33843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Proyecto</a:t>
            </a:r>
            <a:r>
              <a:rPr lang="en-US" dirty="0" smtClean="0"/>
              <a:t> Latino</a:t>
            </a:r>
            <a:endParaRPr lang="en-US" dirty="0"/>
          </a:p>
        </p:txBody>
      </p:sp>
      <p:pic>
        <p:nvPicPr>
          <p:cNvPr id="6" name="Content Placeholder 5"/>
          <p:cNvPicPr>
            <a:picLocks noGrp="1" noChangeAspect="1"/>
          </p:cNvPicPr>
          <p:nvPr>
            <p:ph idx="1"/>
          </p:nvPr>
        </p:nvPicPr>
        <p:blipFill rotWithShape="1">
          <a:blip r:embed="rId3"/>
          <a:srcRect l="-1667" t="1143" r="-18269" b="21411"/>
          <a:stretch/>
        </p:blipFill>
        <p:spPr>
          <a:xfrm>
            <a:off x="323528" y="2204864"/>
            <a:ext cx="8229600" cy="4525963"/>
          </a:xfrm>
        </p:spPr>
      </p:pic>
    </p:spTree>
    <p:extLst>
      <p:ext uri="{BB962C8B-B14F-4D97-AF65-F5344CB8AC3E}">
        <p14:creationId xmlns:p14="http://schemas.microsoft.com/office/powerpoint/2010/main" xmlns="" val="328603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 of Youth Violence”</a:t>
            </a:r>
            <a:endParaRPr lang="en-US" dirty="0"/>
          </a:p>
        </p:txBody>
      </p:sp>
      <p:sp>
        <p:nvSpPr>
          <p:cNvPr id="3" name="Content Placeholder 2"/>
          <p:cNvSpPr>
            <a:spLocks noGrp="1"/>
          </p:cNvSpPr>
          <p:nvPr>
            <p:ph idx="1"/>
          </p:nvPr>
        </p:nvSpPr>
        <p:spPr/>
        <p:txBody>
          <a:bodyPr/>
          <a:lstStyle/>
          <a:p>
            <a:r>
              <a:rPr lang="en-US" dirty="0" err="1"/>
              <a:t>McMurtry</a:t>
            </a:r>
            <a:r>
              <a:rPr lang="en-US" dirty="0"/>
              <a:t> &amp; Curling (2008) note the importance of (and resistance to) collection of data according to race.  They state: “It is hard to think of another domain where it would be controversial to seek evidence of a problem and, where a problem is found, go on to seek evidence of how best to address it and whether the efforts made to do so are bearing fruit” (p. 240).  </a:t>
            </a:r>
          </a:p>
          <a:p>
            <a:endParaRPr lang="en-US" dirty="0"/>
          </a:p>
        </p:txBody>
      </p:sp>
    </p:spTree>
    <p:extLst>
      <p:ext uri="{BB962C8B-B14F-4D97-AF65-F5344CB8AC3E}">
        <p14:creationId xmlns:p14="http://schemas.microsoft.com/office/powerpoint/2010/main" xmlns="" val="1611639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 TDSB Research Reports</a:t>
            </a:r>
            <a:endParaRPr lang="en-US" dirty="0"/>
          </a:p>
        </p:txBody>
      </p:sp>
      <p:sp>
        <p:nvSpPr>
          <p:cNvPr id="7" name="Content Placeholder 6"/>
          <p:cNvSpPr>
            <a:spLocks noGrp="1"/>
          </p:cNvSpPr>
          <p:nvPr>
            <p:ph idx="1"/>
          </p:nvPr>
        </p:nvSpPr>
        <p:spPr/>
        <p:txBody>
          <a:bodyPr/>
          <a:lstStyle/>
          <a:p>
            <a:endParaRPr lang="en-US" dirty="0" smtClean="0"/>
          </a:p>
          <a:p>
            <a:pPr>
              <a:buNone/>
            </a:pPr>
            <a:r>
              <a:rPr lang="en-US" dirty="0" smtClean="0"/>
              <a:t>http://www.tdsb.on.ca/_site/ViewItem.asp?siteid=172&amp;menuid=28147&amp;pageid=24206</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TDSB Racial Breakdown JK-6</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78493" y="1417638"/>
            <a:ext cx="8765507" cy="3810000"/>
          </a:xfrm>
          <a:prstGeom prst="rect">
            <a:avLst/>
          </a:prstGeom>
        </p:spPr>
      </p:pic>
      <p:sp>
        <p:nvSpPr>
          <p:cNvPr id="6" name="TextBox 5"/>
          <p:cNvSpPr txBox="1"/>
          <p:nvPr/>
        </p:nvSpPr>
        <p:spPr>
          <a:xfrm>
            <a:off x="1143000" y="5227638"/>
            <a:ext cx="7162800" cy="646331"/>
          </a:xfrm>
          <a:prstGeom prst="rect">
            <a:avLst/>
          </a:prstGeom>
          <a:noFill/>
        </p:spPr>
        <p:txBody>
          <a:bodyPr wrap="square" rtlCol="0">
            <a:spAutoFit/>
          </a:bodyPr>
          <a:lstStyle/>
          <a:p>
            <a:r>
              <a:rPr lang="en-US" dirty="0" smtClean="0"/>
              <a:t>2008 Parent Census, Kindergarten-Grade 6:  System Overview and Detailed Findings-Janet O’Reilly and Maria Yau, February 2009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effectLst>
                  <a:outerShdw blurRad="38100" dist="38100" dir="2700000" algn="tl">
                    <a:srgbClr val="DDDDDD"/>
                  </a:outerShdw>
                </a:effectLst>
                <a:latin typeface="Bookman Old Style" charset="0"/>
                <a:ea typeface="ＭＳ Ｐゴシック" charset="0"/>
                <a:cs typeface="ＭＳ Ｐゴシック" charset="0"/>
              </a:rPr>
              <a:t>TDSB Data, 2008 Parent Census</a:t>
            </a:r>
          </a:p>
        </p:txBody>
      </p:sp>
      <p:sp>
        <p:nvSpPr>
          <p:cNvPr id="46083" name="Content Placeholder 2"/>
          <p:cNvSpPr>
            <a:spLocks noGrp="1"/>
          </p:cNvSpPr>
          <p:nvPr>
            <p:ph idx="1"/>
          </p:nvPr>
        </p:nvSpPr>
        <p:spPr>
          <a:xfrm>
            <a:off x="457200" y="1219200"/>
            <a:ext cx="8229600" cy="4937125"/>
          </a:xfrm>
        </p:spPr>
        <p:txBody>
          <a:bodyPr/>
          <a:lstStyle/>
          <a:p>
            <a:pPr eaLnBrk="1" hangingPunct="1">
              <a:buFont typeface="Arial" charset="0"/>
              <a:buNone/>
            </a:pPr>
            <a:endParaRPr lang="en-US">
              <a:latin typeface="Gill Sans MT" charset="0"/>
              <a:ea typeface="ＭＳ Ｐゴシック" charset="0"/>
              <a:cs typeface="ＭＳ Ｐゴシック" charset="0"/>
            </a:endParaRPr>
          </a:p>
        </p:txBody>
      </p:sp>
      <p:pic>
        <p:nvPicPr>
          <p:cNvPr id="46084"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2317750"/>
            <a:ext cx="7531100"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7317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effectLst>
                  <a:outerShdw blurRad="38100" dist="38100" dir="2700000" algn="tl">
                    <a:srgbClr val="DDDDDD"/>
                  </a:outerShdw>
                </a:effectLst>
                <a:latin typeface="Bookman Old Style" charset="0"/>
                <a:ea typeface="ＭＳ Ｐゴシック" charset="0"/>
                <a:cs typeface="ＭＳ Ｐゴシック" charset="0"/>
              </a:rPr>
              <a:t>TDSB Data, 2008 Parent Census</a:t>
            </a:r>
          </a:p>
        </p:txBody>
      </p:sp>
      <p:pic>
        <p:nvPicPr>
          <p:cNvPr id="48131"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038" y="1417638"/>
            <a:ext cx="8615362" cy="44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958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effectLst>
                  <a:outerShdw blurRad="38100" dist="38100" dir="2700000" algn="tl">
                    <a:srgbClr val="DDDDDD"/>
                  </a:outerShdw>
                </a:effectLst>
                <a:latin typeface="Bookman Old Style" charset="0"/>
                <a:ea typeface="ＭＳ Ｐゴシック" charset="0"/>
                <a:cs typeface="ＭＳ Ｐゴシック" charset="0"/>
              </a:rPr>
              <a:t>TDSB Data, 2008 Parent Census</a:t>
            </a:r>
          </a:p>
        </p:txBody>
      </p:sp>
      <p:pic>
        <p:nvPicPr>
          <p:cNvPr id="50179"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752600"/>
            <a:ext cx="8229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509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2228" y="1905000"/>
            <a:ext cx="8641772" cy="2133600"/>
          </a:xfrm>
          <a:prstGeom prst="rect">
            <a:avLst/>
          </a:prstGeom>
        </p:spPr>
      </p:pic>
      <p:sp>
        <p:nvSpPr>
          <p:cNvPr id="5" name="Title 4"/>
          <p:cNvSpPr>
            <a:spLocks noGrp="1"/>
          </p:cNvSpPr>
          <p:nvPr>
            <p:ph type="title"/>
          </p:nvPr>
        </p:nvSpPr>
        <p:spPr/>
        <p:txBody>
          <a:bodyPr/>
          <a:lstStyle/>
          <a:p>
            <a:endParaRPr lang="en-US"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r>
              <a:rPr lang="en-US" dirty="0" smtClean="0"/>
              <a:t>2008 Parent Census, Kindergarten-Grade 6:  System Overview and Detailed Findings-Janet O’Reilly and Maria Yau, February 2009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2008 Parent Census, Kindergarten-Grade 6:  System Overview and Detailed Findings-Janet O’Reilly and Maria Yau, February 2009</a:t>
            </a:r>
          </a:p>
          <a:p>
            <a:endParaRPr lang="en-US" dirty="0"/>
          </a:p>
        </p:txBody>
      </p:sp>
      <p:pic>
        <p:nvPicPr>
          <p:cNvPr id="5" name="Picture 4"/>
          <p:cNvPicPr>
            <a:picLocks noChangeAspect="1"/>
          </p:cNvPicPr>
          <p:nvPr/>
        </p:nvPicPr>
        <p:blipFill>
          <a:blip r:embed="rId3"/>
          <a:stretch>
            <a:fillRect/>
          </a:stretch>
        </p:blipFill>
        <p:spPr>
          <a:xfrm>
            <a:off x="0" y="990600"/>
            <a:ext cx="8568083" cy="33718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948</TotalTime>
  <Words>3932</Words>
  <Application>Microsoft Office PowerPoint</Application>
  <PresentationFormat>Affichage à l'écran (4:3)</PresentationFormat>
  <Paragraphs>199</Paragraphs>
  <Slides>30</Slides>
  <Notes>30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Black</vt:lpstr>
      <vt:lpstr>Culture, Equity and Outcome in Toronto Schools:</vt:lpstr>
      <vt:lpstr>The Ontario Human Rights Commission </vt:lpstr>
      <vt:lpstr>“Roots of Youth Violence”</vt:lpstr>
      <vt:lpstr>TDSB Racial Breakdown JK-6</vt:lpstr>
      <vt:lpstr>TDSB Data, 2008 Parent Census</vt:lpstr>
      <vt:lpstr>TDSB Data, 2008 Parent Census</vt:lpstr>
      <vt:lpstr>TDSB Data, 2008 Parent Census</vt:lpstr>
      <vt:lpstr>Diapositive 8</vt:lpstr>
      <vt:lpstr>Diapositive 9</vt:lpstr>
      <vt:lpstr>Diapositive 10</vt:lpstr>
      <vt:lpstr>Diapositive 11</vt:lpstr>
      <vt:lpstr>Special Education By Racial Background</vt:lpstr>
      <vt:lpstr>Triangulation-3 sources Adapted from the National Center for School Counseling Outcome Research </vt:lpstr>
      <vt:lpstr>Triangulation-3 sources</vt:lpstr>
      <vt:lpstr> Achievement Outcome Measures: Percentage Marks converted to Achievement Levels</vt:lpstr>
      <vt:lpstr>Questions to think about……..</vt:lpstr>
      <vt:lpstr>Diapositive 17</vt:lpstr>
      <vt:lpstr>Diapositive 18</vt:lpstr>
      <vt:lpstr>Diapositive 19</vt:lpstr>
      <vt:lpstr>Diapositive 20</vt:lpstr>
      <vt:lpstr>Diapositive 21</vt:lpstr>
      <vt:lpstr>Diapositive 22</vt:lpstr>
      <vt:lpstr>Student Achievement of Self-Identified Black Students in Reading and Writing-Grade 7 &amp; 8</vt:lpstr>
      <vt:lpstr>Student Achievement of Self-Identified Black Students in Mathematics and Science-Grade 7 &amp; 8</vt:lpstr>
      <vt:lpstr>Student Achievement of Self-Identified Black Students in Mathematics and Science-Grade 9</vt:lpstr>
      <vt:lpstr>Diapositive 26</vt:lpstr>
      <vt:lpstr>Diapositive 27</vt:lpstr>
      <vt:lpstr> Demographic Data Supporting Community Activism </vt:lpstr>
      <vt:lpstr>Proyecto Latino</vt:lpstr>
      <vt:lpstr>For TDSB Research Reports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TDSB System Data</dc:title>
  <dc:creator>Nicole West-Burns</dc:creator>
  <cp:lastModifiedBy>Julie Larochelle-Audet</cp:lastModifiedBy>
  <cp:revision>64</cp:revision>
  <cp:lastPrinted>2012-10-10T13:44:32Z</cp:lastPrinted>
  <dcterms:created xsi:type="dcterms:W3CDTF">2011-01-20T14:19:59Z</dcterms:created>
  <dcterms:modified xsi:type="dcterms:W3CDTF">2012-10-10T15:21:01Z</dcterms:modified>
</cp:coreProperties>
</file>